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9" r:id="rId2"/>
    <p:sldId id="310" r:id="rId3"/>
    <p:sldId id="319" r:id="rId4"/>
    <p:sldId id="311" r:id="rId5"/>
    <p:sldId id="318" r:id="rId6"/>
    <p:sldId id="304" r:id="rId7"/>
    <p:sldId id="321" r:id="rId8"/>
    <p:sldId id="322" r:id="rId9"/>
    <p:sldId id="323" r:id="rId10"/>
    <p:sldId id="320" r:id="rId11"/>
    <p:sldId id="324" r:id="rId12"/>
    <p:sldId id="291" r:id="rId13"/>
    <p:sldId id="307" r:id="rId14"/>
    <p:sldId id="308" r:id="rId15"/>
    <p:sldId id="286" r:id="rId16"/>
    <p:sldId id="262" r:id="rId17"/>
    <p:sldId id="294" r:id="rId18"/>
    <p:sldId id="303" r:id="rId19"/>
    <p:sldId id="313" r:id="rId20"/>
    <p:sldId id="314" r:id="rId21"/>
    <p:sldId id="315" r:id="rId22"/>
    <p:sldId id="316" r:id="rId23"/>
    <p:sldId id="317" r:id="rId24"/>
    <p:sldId id="296" r:id="rId25"/>
    <p:sldId id="283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 autoAdjust="0"/>
    <p:restoredTop sz="94673" autoAdjust="0"/>
  </p:normalViewPr>
  <p:slideViewPr>
    <p:cSldViewPr snapToGrid="0">
      <p:cViewPr>
        <p:scale>
          <a:sx n="64" d="100"/>
          <a:sy n="64" d="100"/>
        </p:scale>
        <p:origin x="-9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F150B-DD2C-45AF-B7C8-1D2D547D4DA5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B7815-EAF5-44D0-8451-0873D5B36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1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311E-B3D0-4B8F-9433-2646F6C7CC85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3381B-F783-4C15-B1FE-86631F4FC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2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9D3EDE-EC59-4CFD-B9F2-72F7EA88E9DB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F3F3931-F12C-4AA0-AEE7-EC615CBFC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0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2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9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1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1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6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0B4B-E6EF-4517-9465-8AAE64C59ADA}" type="datetimeFigureOut">
              <a:rPr lang="en-US" smtClean="0"/>
              <a:pPr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90237-6D77-41BF-A00C-DF0BCE6C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file:///D:\ca%20nhac%20toi%20yeu\Falling-In-To-You%201.mp3" TargetMode="External"/><Relationship Id="rId1" Type="http://schemas.openxmlformats.org/officeDocument/2006/relationships/audio" Target="file:///D:\ca%20nhac%20toi%20yeu\Women-In-Love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12.xml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3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12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12.gif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12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12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2.wav"/><Relationship Id="rId7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5" Type="http://schemas.openxmlformats.org/officeDocument/2006/relationships/image" Target="../media/image12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omen-In-L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44800" y="56388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Falling-In-To-You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54400" y="53340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Frames PPT 001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053" name="Picture 5" descr="flower-35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14300" y="1"/>
            <a:ext cx="25400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778365ukghi0gcnz"/>
          <p:cNvPicPr preferRelativeResize="0"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61500" y="0"/>
            <a:ext cx="284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49d780f7_flower00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6133" y="304800"/>
            <a:ext cx="69532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2540000" y="3048000"/>
            <a:ext cx="82296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noFill/>
                  <a:round/>
                  <a:headEnd/>
                  <a:tailEnd/>
                </a:ln>
                <a:solidFill>
                  <a:srgbClr val="FF99CC"/>
                </a:solidFill>
                <a:effectLst>
                  <a:prstShdw prst="shdw17" dist="17961" dir="13500000">
                    <a:srgbClr val="995C7A"/>
                  </a:prstShdw>
                </a:effectLst>
                <a:latin typeface="Arial"/>
                <a:cs typeface="Arial"/>
              </a:rPr>
              <a:t> To our class 3C</a:t>
            </a:r>
          </a:p>
        </p:txBody>
      </p:sp>
      <p:pic>
        <p:nvPicPr>
          <p:cNvPr id="2057" name="Picture 11" descr="13pg1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352800"/>
            <a:ext cx="477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197351" y="4657725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6600CC"/>
                </a:solidFill>
                <a:latin typeface=".VnAristote" pitchFamily="34" charset="0"/>
              </a:rPr>
              <a:t>Teacher: </a:t>
            </a:r>
            <a:r>
              <a:rPr lang="en-US" sz="3200" b="1" i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Trần Thị Thúy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79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928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9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4280" grpId="0" animBg="1"/>
      <p:bldP spid="54280" grpId="1" animBg="1"/>
      <p:bldP spid="54280" grpId="2" animBg="1"/>
      <p:bldP spid="542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" y="629588"/>
            <a:ext cx="2488368" cy="24284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03126" y="2848129"/>
            <a:ext cx="12250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833" y="1"/>
            <a:ext cx="497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I. Vocabulary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57" y="614597"/>
            <a:ext cx="2503357" cy="2488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60" y="614598"/>
            <a:ext cx="2578309" cy="24883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43803" y="5951094"/>
            <a:ext cx="2343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goldfish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2766" y="2983041"/>
            <a:ext cx="21735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parrot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65888" y="2983041"/>
            <a:ext cx="2458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rabbit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Content Placeholder 1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5" y="3597640"/>
            <a:ext cx="2584680" cy="2338466"/>
          </a:xfrm>
        </p:spPr>
      </p:pic>
      <p:sp>
        <p:nvSpPr>
          <p:cNvPr id="20" name="Rectangle 19"/>
          <p:cNvSpPr/>
          <p:nvPr/>
        </p:nvSpPr>
        <p:spPr>
          <a:xfrm>
            <a:off x="1103126" y="5876142"/>
            <a:ext cx="12250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08" y="3687580"/>
            <a:ext cx="2563318" cy="22397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49" y="3657600"/>
            <a:ext cx="2406599" cy="227850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672590" y="5831172"/>
            <a:ext cx="21735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parrots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90741" y="5891133"/>
            <a:ext cx="2458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rabbits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23" y="629587"/>
            <a:ext cx="2533338" cy="2428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735" y="3687579"/>
            <a:ext cx="2568385" cy="2233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31"/>
          <p:cNvSpPr/>
          <p:nvPr/>
        </p:nvSpPr>
        <p:spPr>
          <a:xfrm>
            <a:off x="9188971" y="2968051"/>
            <a:ext cx="30030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goldfish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1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Vocabulary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9665" y="895456"/>
            <a:ext cx="27731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705" y="1854827"/>
            <a:ext cx="319290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parrot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618" y="2773180"/>
            <a:ext cx="60771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a rabbit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783" y="3657600"/>
            <a:ext cx="77860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goldfish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83" y="4497049"/>
            <a:ext cx="77860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pet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197246" y="1364103"/>
            <a:ext cx="2938072" cy="457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44983" y="940427"/>
            <a:ext cx="268324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9895" y="1903751"/>
            <a:ext cx="319290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parrots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59973" y="2769227"/>
            <a:ext cx="295306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rabbits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49914" y="3597638"/>
            <a:ext cx="350769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goldfish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94884" y="4452079"/>
            <a:ext cx="277318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pets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97246" y="2428405"/>
            <a:ext cx="2938072" cy="457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4197246" y="3312824"/>
            <a:ext cx="2938072" cy="457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197246" y="4182254"/>
            <a:ext cx="2938072" cy="457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197246" y="4946753"/>
            <a:ext cx="2938072" cy="4571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38200" y="1027906"/>
            <a:ext cx="1051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</a:rPr>
              <a:t>Thursday, March 2</a:t>
            </a:r>
            <a:r>
              <a:rPr lang="en-US" altLang="en-US" sz="4000" baseline="30000" dirty="0" smtClean="0">
                <a:solidFill>
                  <a:srgbClr val="0000FF"/>
                </a:solidFill>
                <a:latin typeface="Times New Roman" pitchFamily="18" charset="0"/>
              </a:rPr>
              <a:t>nd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</a:rPr>
              <a:t>   2017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9284" y="2274838"/>
            <a:ext cx="78534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 vocabulary:</a:t>
            </a:r>
          </a:p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Let’s play a game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Nơi giữ chỗ cho Chân trang 4"/>
          <p:cNvSpPr txBox="1">
            <a:spLocks noGrp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4775200" y="1618938"/>
            <a:ext cx="318457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2400" b="1" u="sng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1)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abbits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2)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cats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3)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oldfish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4)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</a:rPr>
              <a:t>parrots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3189574" y="4936943"/>
            <a:ext cx="609600" cy="5191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B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3054663" y="1364288"/>
            <a:ext cx="609600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A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8439462" y="1424066"/>
            <a:ext cx="539646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C</a:t>
            </a:r>
            <a:endParaRPr lang="en-US" sz="2800" dirty="0">
              <a:latin typeface="Arial" charset="0"/>
            </a:endParaRP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8569377" y="4990610"/>
            <a:ext cx="609600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D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267200" y="304800"/>
            <a:ext cx="42672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Arial" charset="0"/>
              </a:rPr>
              <a:t>Let’s Match</a:t>
            </a:r>
          </a:p>
        </p:txBody>
      </p:sp>
      <p:pic>
        <p:nvPicPr>
          <p:cNvPr id="18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4" y="424794"/>
            <a:ext cx="2503358" cy="23184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3657599"/>
            <a:ext cx="2668249" cy="2608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39" y="854440"/>
            <a:ext cx="2623279" cy="2368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7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3920" y="4017365"/>
            <a:ext cx="2503359" cy="242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Nơi giữ chỗ cho Chân trang 4"/>
          <p:cNvSpPr txBox="1">
            <a:spLocks noGrp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4775200" y="1618938"/>
            <a:ext cx="318457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endParaRPr lang="en-US" sz="2400" b="1" u="sng" dirty="0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1)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abbits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2)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cats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3)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oldfish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4)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3CC33"/>
                </a:solidFill>
                <a:latin typeface="Times New Roman" pitchFamily="18" charset="0"/>
              </a:rPr>
              <a:t>Parrots</a:t>
            </a:r>
            <a:endParaRPr lang="en-US" sz="3600" b="1" dirty="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3189574" y="4936943"/>
            <a:ext cx="609600" cy="5191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B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3054663" y="1364288"/>
            <a:ext cx="609600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A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8439462" y="1424066"/>
            <a:ext cx="539646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C</a:t>
            </a:r>
            <a:endParaRPr lang="en-US" sz="2800" dirty="0">
              <a:latin typeface="Arial" charset="0"/>
            </a:endParaRP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8569377" y="4990610"/>
            <a:ext cx="609600" cy="52322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D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267200" y="304800"/>
            <a:ext cx="426720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Arial" charset="0"/>
              </a:rPr>
              <a:t>Let’s Match</a:t>
            </a:r>
          </a:p>
        </p:txBody>
      </p:sp>
      <p:pic>
        <p:nvPicPr>
          <p:cNvPr id="18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439784"/>
            <a:ext cx="2503358" cy="23184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3657599"/>
            <a:ext cx="2668249" cy="26082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50" y="824460"/>
            <a:ext cx="2623279" cy="2368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7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3862" y="4017365"/>
            <a:ext cx="2503359" cy="242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6573186" y="2733206"/>
            <a:ext cx="2001187" cy="234846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3657600" y="1676400"/>
            <a:ext cx="1274164" cy="157646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3747541" y="5036695"/>
            <a:ext cx="1169233" cy="16489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6715592" y="1421567"/>
            <a:ext cx="1873771" cy="26857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84800" y="19050"/>
            <a:ext cx="4667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Friday, December 5</a:t>
            </a:r>
            <a:r>
              <a:rPr lang="en-US" altLang="en-US" sz="3200" baseline="30000">
                <a:solidFill>
                  <a:schemeClr val="bg1"/>
                </a:solidFill>
              </a:rPr>
              <a:t>th</a:t>
            </a:r>
            <a:r>
              <a:rPr lang="en-US" altLang="en-US" sz="3200">
                <a:solidFill>
                  <a:schemeClr val="bg1"/>
                </a:solidFill>
              </a:rPr>
              <a:t>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822" y="603825"/>
            <a:ext cx="11782269" cy="63094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II.Pattern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Do you have any + con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+ Yes, I do-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+ No, I don’t-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 smtClean="0">
                <a:latin typeface="+mn-lt"/>
              </a:rPr>
              <a:t>e.g</a:t>
            </a:r>
            <a:r>
              <a:rPr lang="en-US" sz="3600" dirty="0" smtClean="0">
                <a:latin typeface="+mn-lt"/>
              </a:rPr>
              <a:t>: -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</a:t>
            </a:r>
            <a:r>
              <a:rPr lang="en-US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+ Yes, I do</a:t>
            </a:r>
          </a:p>
          <a:p>
            <a:pPr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+  No, I don’t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23" y="990600"/>
            <a:ext cx="13668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0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8" y="229461"/>
            <a:ext cx="3795166" cy="228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8" y="3492708"/>
            <a:ext cx="3630274" cy="227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68" y="288328"/>
            <a:ext cx="3717559" cy="22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57" y="3492707"/>
            <a:ext cx="3586370" cy="19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720402"/>
            <a:ext cx="524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you have any cats? Yes, I do. 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8665" y="2720402"/>
            <a:ext cx="6157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you have any parrots? No, I don’t. 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69" y="5930795"/>
            <a:ext cx="6035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you have any rabbits? No, I don’t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5398" y="5499908"/>
            <a:ext cx="4676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you have any goldfish? </a:t>
            </a:r>
          </a:p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 don’t .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79257" y="3379258"/>
            <a:ext cx="6858000" cy="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7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13259" y="3379259"/>
            <a:ext cx="6858000" cy="9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8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7988"/>
            <a:ext cx="121920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390651" y="679450"/>
            <a:ext cx="1102148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Unit 16: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 pitchFamily="34" charset="0"/>
              </a:rPr>
              <a:t>Do you have any pets?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9485" y="1203325"/>
            <a:ext cx="1199303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6631" name="Picture 4" descr="http://www.vietnamwebsite.net/avatar/dongvat/images_1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5" y="30163"/>
            <a:ext cx="157903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" y="1203325"/>
            <a:ext cx="11993033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634" name="AutoShape 2" descr="Kết quả hình ảnh cho con ch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2485"/>
            <a:ext cx="1126261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44233" y="155576"/>
            <a:ext cx="751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Thursday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March 2</a:t>
            </a:r>
            <a:r>
              <a:rPr lang="en-US" sz="28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nd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  2017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WordArt 2"/>
          <p:cNvSpPr>
            <a:spLocks noChangeArrowheads="1" noChangeShapeType="1" noTextEdit="1"/>
          </p:cNvSpPr>
          <p:nvPr/>
        </p:nvSpPr>
        <p:spPr bwMode="auto">
          <a:xfrm>
            <a:off x="1422400" y="228600"/>
            <a:ext cx="9448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-20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Bodoni MT Condensed"/>
              </a:rPr>
              <a:t>Ring golden</a:t>
            </a:r>
          </a:p>
        </p:txBody>
      </p:sp>
      <p:pic>
        <p:nvPicPr>
          <p:cNvPr id="8195" name="Picture 3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406400" y="4114801"/>
            <a:ext cx="1930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5" name="AutoShape 5"/>
          <p:cNvSpPr>
            <a:spLocks noChangeArrowheads="1"/>
          </p:cNvSpPr>
          <p:nvPr/>
        </p:nvSpPr>
        <p:spPr bwMode="auto">
          <a:xfrm>
            <a:off x="1016000" y="1447800"/>
            <a:ext cx="10261600" cy="4648200"/>
          </a:xfrm>
          <a:prstGeom prst="horizontalScroll">
            <a:avLst>
              <a:gd name="adj" fmla="val 8037"/>
            </a:avLst>
          </a:prstGeom>
          <a:gradFill rotWithShape="1">
            <a:gsLst>
              <a:gs pos="0">
                <a:srgbClr val="FFCCCC"/>
              </a:gs>
              <a:gs pos="50000">
                <a:srgbClr val="99FF99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endParaRPr lang="vi-VN" sz="4800" b="1">
              <a:solidFill>
                <a:srgbClr val="FF3300"/>
              </a:solidFill>
            </a:endParaRP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1422400" y="1447801"/>
            <a:ext cx="995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2" tIns="45530" rIns="91022" bIns="45530">
            <a:spAutoFit/>
          </a:bodyPr>
          <a:lstStyle/>
          <a:p>
            <a:pPr algn="ctr"/>
            <a:endParaRPr lang="en-US" sz="3200" b="1" dirty="0">
              <a:latin typeface="Arial" pitchFamily="34" charset="0"/>
            </a:endParaRPr>
          </a:p>
          <a:p>
            <a:pPr algn="ctr"/>
            <a:endParaRPr lang="en-US" sz="3200" b="1" dirty="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 dirty="0">
                <a:solidFill>
                  <a:srgbClr val="FF0066"/>
                </a:solidFill>
                <a:latin typeface="Arial" pitchFamily="34" charset="0"/>
              </a:rPr>
              <a:t>   </a:t>
            </a:r>
            <a:r>
              <a:rPr lang="en-US" sz="3200" dirty="0">
                <a:latin typeface="Arial" pitchFamily="34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Verdana" pitchFamily="34" charset="0"/>
              </a:rPr>
              <a:t>What’s </a:t>
            </a:r>
            <a:r>
              <a:rPr lang="en-US" sz="3200" b="1" dirty="0">
                <a:solidFill>
                  <a:srgbClr val="FF0066"/>
                </a:solidFill>
                <a:latin typeface="Verdana" pitchFamily="34" charset="0"/>
              </a:rPr>
              <a:t>animal ?</a:t>
            </a:r>
          </a:p>
        </p:txBody>
      </p:sp>
      <p:pic>
        <p:nvPicPr>
          <p:cNvPr id="8199" name="Picture 7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8636000" y="1752601"/>
            <a:ext cx="264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0" y="381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76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5283200" y="1828800"/>
            <a:ext cx="2336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" pitchFamily="34" charset="0"/>
                <a:cs typeface="Arial" pitchFamily="34" charset="0"/>
              </a:rPr>
              <a:t>Question1</a:t>
            </a:r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914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</a:t>
            </a:r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2</a:t>
            </a:r>
          </a:p>
        </p:txBody>
      </p:sp>
      <p:sp>
        <p:nvSpPr>
          <p:cNvPr id="450573" name="Rectangle 13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3</a:t>
            </a:r>
          </a:p>
        </p:txBody>
      </p:sp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4</a:t>
            </a:r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5</a:t>
            </a:r>
          </a:p>
        </p:txBody>
      </p:sp>
      <p:sp>
        <p:nvSpPr>
          <p:cNvPr id="450576" name="Rectangle 16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6</a:t>
            </a:r>
          </a:p>
        </p:txBody>
      </p:sp>
      <p:sp>
        <p:nvSpPr>
          <p:cNvPr id="450577" name="Rectangle 17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7</a:t>
            </a:r>
          </a:p>
        </p:txBody>
      </p:sp>
      <p:sp>
        <p:nvSpPr>
          <p:cNvPr id="450578" name="Rectangle 18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8</a:t>
            </a:r>
          </a:p>
        </p:txBody>
      </p:sp>
      <p:sp>
        <p:nvSpPr>
          <p:cNvPr id="450579" name="Rectangle 19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9</a:t>
            </a:r>
          </a:p>
        </p:txBody>
      </p:sp>
      <p:sp>
        <p:nvSpPr>
          <p:cNvPr id="450580" name="Rectangle 20"/>
          <p:cNvSpPr>
            <a:spLocks noChangeArrowheads="1"/>
          </p:cNvSpPr>
          <p:nvPr/>
        </p:nvSpPr>
        <p:spPr bwMode="auto">
          <a:xfrm>
            <a:off x="10972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10</a:t>
            </a:r>
          </a:p>
        </p:txBody>
      </p:sp>
      <p:pic>
        <p:nvPicPr>
          <p:cNvPr id="8213" name="Picture 21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6960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2" name="Oval 22"/>
          <p:cNvSpPr>
            <a:spLocks noChangeAspect="1" noChangeArrowheads="1"/>
          </p:cNvSpPr>
          <p:nvPr/>
        </p:nvSpPr>
        <p:spPr bwMode="auto">
          <a:xfrm>
            <a:off x="2641600" y="3733800"/>
            <a:ext cx="2438400" cy="1676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Verdana" pitchFamily="34" charset="0"/>
              </a:rPr>
              <a:t>rabbits</a:t>
            </a:r>
          </a:p>
        </p:txBody>
      </p:sp>
      <p:pic>
        <p:nvPicPr>
          <p:cNvPr id="8215" name="Picture 7" descr="imag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7200" y="2362200"/>
            <a:ext cx="436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45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5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5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450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45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45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5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nimBg="1"/>
      <p:bldP spid="450565" grpId="0" animBg="1"/>
      <p:bldP spid="450566" grpId="0"/>
      <p:bldP spid="450571" grpId="0" animBg="1"/>
      <p:bldP spid="450572" grpId="0" animBg="1"/>
      <p:bldP spid="450573" grpId="0" animBg="1"/>
      <p:bldP spid="450574" grpId="0" animBg="1"/>
      <p:bldP spid="450575" grpId="0" animBg="1"/>
      <p:bldP spid="450576" grpId="0" animBg="1"/>
      <p:bldP spid="450577" grpId="0" animBg="1"/>
      <p:bldP spid="450578" grpId="0" animBg="1"/>
      <p:bldP spid="450579" grpId="0" animBg="1"/>
      <p:bldP spid="4505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" y="-14288"/>
            <a:ext cx="12192000" cy="6858001"/>
            <a:chOff x="0" y="0"/>
            <a:chExt cx="5808" cy="4320"/>
          </a:xfrm>
        </p:grpSpPr>
        <p:pic>
          <p:nvPicPr>
            <p:cNvPr id="3089" name="Picture 15" descr="hoa 7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48" y="3552"/>
              <a:ext cx="81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0" y="0"/>
              <a:ext cx="5808" cy="4320"/>
              <a:chOff x="0" y="0"/>
              <a:chExt cx="5808" cy="4320"/>
            </a:xfrm>
          </p:grpSpPr>
          <p:pic>
            <p:nvPicPr>
              <p:cNvPr id="3091" name="Picture 17" descr="hoa 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81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2" name="Picture 18" descr="hoa 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4992" y="48"/>
                <a:ext cx="81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3" name="Picture 19" descr="bướm 2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6" y="3816"/>
                <a:ext cx="48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4" name="Picture 20" descr="hoa 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0800000">
                <a:off x="4992" y="3600"/>
                <a:ext cx="81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838200"/>
            <a:ext cx="12192000" cy="6019800"/>
            <a:chOff x="0" y="528"/>
            <a:chExt cx="5760" cy="3792"/>
          </a:xfrm>
        </p:grpSpPr>
        <p:pic>
          <p:nvPicPr>
            <p:cNvPr id="3087" name="Picture 22" descr="Picture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239"/>
              <a:ext cx="3648" cy="2081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" descr="Picture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528"/>
              <a:ext cx="4368" cy="2784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096" name="WordArt 24"/>
          <p:cNvSpPr>
            <a:spLocks noChangeArrowheads="1" noChangeShapeType="1" noTextEdit="1"/>
          </p:cNvSpPr>
          <p:nvPr/>
        </p:nvSpPr>
        <p:spPr bwMode="auto">
          <a:xfrm>
            <a:off x="3759200" y="304800"/>
            <a:ext cx="5181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rnd">
                  <a:solidFill>
                    <a:srgbClr val="33CCCC"/>
                  </a:solidFill>
                  <a:prstDash val="sysDot"/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Let's play game</a:t>
            </a:r>
          </a:p>
        </p:txBody>
      </p:sp>
      <p:sp>
        <p:nvSpPr>
          <p:cNvPr id="131097" name="Text Box 25"/>
          <p:cNvSpPr txBox="1">
            <a:spLocks noChangeArrowheads="1"/>
          </p:cNvSpPr>
          <p:nvPr/>
        </p:nvSpPr>
        <p:spPr bwMode="auto">
          <a:xfrm>
            <a:off x="6261101" y="914401"/>
            <a:ext cx="5321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6600CC"/>
                </a:solidFill>
                <a:latin typeface=".VnAristote" pitchFamily="34" charset="0"/>
              </a:rPr>
              <a:t> </a:t>
            </a:r>
            <a:r>
              <a:rPr lang="en-US" sz="4800" b="1" i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Slap the board</a:t>
            </a:r>
            <a:endParaRPr lang="en-US" sz="4800" b="1" i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219200" y="100014"/>
            <a:ext cx="2032000" cy="890587"/>
            <a:chOff x="3120" y="1536"/>
            <a:chExt cx="384" cy="336"/>
          </a:xfrm>
        </p:grpSpPr>
        <p:sp>
          <p:nvSpPr>
            <p:cNvPr id="3079" name="Oval 27"/>
            <p:cNvSpPr>
              <a:spLocks noChangeArrowheads="1"/>
            </p:cNvSpPr>
            <p:nvPr/>
          </p:nvSpPr>
          <p:spPr bwMode="auto">
            <a:xfrm>
              <a:off x="3167" y="1536"/>
              <a:ext cx="337" cy="307"/>
            </a:xfrm>
            <a:prstGeom prst="ellipse">
              <a:avLst/>
            </a:prstGeom>
            <a:gradFill rotWithShape="1">
              <a:gsLst>
                <a:gs pos="0">
                  <a:srgbClr val="6699FF"/>
                </a:gs>
                <a:gs pos="100000">
                  <a:srgbClr val="2F47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/>
            </a:p>
          </p:txBody>
        </p:sp>
        <p:sp>
          <p:nvSpPr>
            <p:cNvPr id="3080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186" y="1648"/>
              <a:ext cx="298" cy="102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</a:bodyPr>
            <a:lstStyle/>
            <a:p>
              <a:pPr algn="ctr"/>
              <a:r>
                <a:rPr lang="en-US" sz="3600" kern="10">
                  <a:ln w="317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"/>
                  <a:cs typeface="Arial"/>
                </a:rPr>
                <a:t>English 3</a:t>
              </a:r>
            </a:p>
          </p:txBody>
        </p:sp>
        <p:pic>
          <p:nvPicPr>
            <p:cNvPr id="3081" name="Picture 29" descr="DSTARS-P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3297" y="1573"/>
              <a:ext cx="15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30" descr="DSTARS-P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3315" y="1724"/>
              <a:ext cx="15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31" descr="DSTARS-P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3120" y="1726"/>
              <a:ext cx="1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32" descr="DSTARS-P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3127" y="1589"/>
              <a:ext cx="1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33" descr="DSTARS-P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3211" y="1553"/>
              <a:ext cx="15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34" descr="DSTARS-P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3223" y="1765"/>
              <a:ext cx="15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3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6" grpId="0" animBg="1"/>
      <p:bldP spid="131096" grpId="1" animBg="1"/>
      <p:bldP spid="1310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WordArt 2"/>
          <p:cNvSpPr>
            <a:spLocks noChangeArrowheads="1" noChangeShapeType="1" noTextEdit="1"/>
          </p:cNvSpPr>
          <p:nvPr/>
        </p:nvSpPr>
        <p:spPr bwMode="auto">
          <a:xfrm>
            <a:off x="1422400" y="228600"/>
            <a:ext cx="9448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-20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Bodoni MT Condensed"/>
              </a:rPr>
              <a:t>Ring golden</a:t>
            </a:r>
          </a:p>
        </p:txBody>
      </p:sp>
      <p:pic>
        <p:nvPicPr>
          <p:cNvPr id="9219" name="Picture 3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406400" y="4114801"/>
            <a:ext cx="1930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5" name="AutoShape 5"/>
          <p:cNvSpPr>
            <a:spLocks noChangeArrowheads="1"/>
          </p:cNvSpPr>
          <p:nvPr/>
        </p:nvSpPr>
        <p:spPr bwMode="auto">
          <a:xfrm>
            <a:off x="1016000" y="1371600"/>
            <a:ext cx="10261600" cy="4648200"/>
          </a:xfrm>
          <a:prstGeom prst="horizontalScroll">
            <a:avLst>
              <a:gd name="adj" fmla="val 8037"/>
            </a:avLst>
          </a:prstGeom>
          <a:gradFill rotWithShape="1">
            <a:gsLst>
              <a:gs pos="0">
                <a:srgbClr val="FFCCCC"/>
              </a:gs>
              <a:gs pos="50000">
                <a:srgbClr val="99FF99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endParaRPr lang="vi-VN" sz="4800" b="1">
              <a:solidFill>
                <a:srgbClr val="FF3300"/>
              </a:solidFill>
            </a:endParaRP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1422400" y="1447801"/>
            <a:ext cx="995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2" tIns="45530" rIns="91022" bIns="45530">
            <a:spAutoFit/>
          </a:bodyPr>
          <a:lstStyle/>
          <a:p>
            <a:pPr algn="ctr"/>
            <a:endParaRPr lang="en-US" sz="3200" b="1" dirty="0">
              <a:latin typeface="Arial" pitchFamily="34" charset="0"/>
            </a:endParaRPr>
          </a:p>
          <a:p>
            <a:pPr algn="ctr"/>
            <a:endParaRPr lang="en-US" sz="3200" b="1" dirty="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 dirty="0">
                <a:solidFill>
                  <a:srgbClr val="FF0066"/>
                </a:solidFill>
                <a:latin typeface="Arial" pitchFamily="34" charset="0"/>
              </a:rPr>
              <a:t>   </a:t>
            </a:r>
            <a:r>
              <a:rPr lang="en-US" sz="3200" dirty="0">
                <a:latin typeface="Arial" pitchFamily="34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Verdana" pitchFamily="34" charset="0"/>
              </a:rPr>
              <a:t>What’s </a:t>
            </a:r>
            <a:r>
              <a:rPr lang="en-US" sz="3200" b="1" dirty="0">
                <a:solidFill>
                  <a:srgbClr val="FF0066"/>
                </a:solidFill>
                <a:latin typeface="Verdana" pitchFamily="34" charset="0"/>
              </a:rPr>
              <a:t>animal? </a:t>
            </a:r>
          </a:p>
        </p:txBody>
      </p:sp>
      <p:pic>
        <p:nvPicPr>
          <p:cNvPr id="9223" name="Picture 7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8636000" y="1752601"/>
            <a:ext cx="264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0" y="381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76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5283200" y="1828800"/>
            <a:ext cx="2336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.VnVogue" pitchFamily="34" charset="0"/>
                <a:cs typeface="Arial" pitchFamily="34" charset="0"/>
              </a:rPr>
              <a:t>Question2</a:t>
            </a:r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914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</a:t>
            </a:r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2</a:t>
            </a:r>
          </a:p>
        </p:txBody>
      </p:sp>
      <p:sp>
        <p:nvSpPr>
          <p:cNvPr id="450573" name="Rectangle 13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3</a:t>
            </a:r>
          </a:p>
        </p:txBody>
      </p:sp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4</a:t>
            </a:r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5</a:t>
            </a:r>
          </a:p>
        </p:txBody>
      </p:sp>
      <p:sp>
        <p:nvSpPr>
          <p:cNvPr id="450576" name="Rectangle 16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6</a:t>
            </a:r>
          </a:p>
        </p:txBody>
      </p:sp>
      <p:sp>
        <p:nvSpPr>
          <p:cNvPr id="450577" name="Rectangle 17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7</a:t>
            </a:r>
          </a:p>
        </p:txBody>
      </p:sp>
      <p:sp>
        <p:nvSpPr>
          <p:cNvPr id="450578" name="Rectangle 18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8</a:t>
            </a:r>
          </a:p>
        </p:txBody>
      </p:sp>
      <p:sp>
        <p:nvSpPr>
          <p:cNvPr id="450579" name="Rectangle 19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9</a:t>
            </a:r>
          </a:p>
        </p:txBody>
      </p:sp>
      <p:sp>
        <p:nvSpPr>
          <p:cNvPr id="450580" name="Rectangle 20"/>
          <p:cNvSpPr>
            <a:spLocks noChangeArrowheads="1"/>
          </p:cNvSpPr>
          <p:nvPr/>
        </p:nvSpPr>
        <p:spPr bwMode="auto">
          <a:xfrm>
            <a:off x="10972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10</a:t>
            </a:r>
          </a:p>
        </p:txBody>
      </p:sp>
      <p:pic>
        <p:nvPicPr>
          <p:cNvPr id="9237" name="Picture 21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6960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2" name="Oval 22"/>
          <p:cNvSpPr>
            <a:spLocks noChangeAspect="1" noChangeArrowheads="1"/>
          </p:cNvSpPr>
          <p:nvPr/>
        </p:nvSpPr>
        <p:spPr bwMode="auto">
          <a:xfrm>
            <a:off x="3048000" y="4114800"/>
            <a:ext cx="3048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Verdana" pitchFamily="34" charset="0"/>
              </a:rPr>
              <a:t>goldfish</a:t>
            </a:r>
          </a:p>
        </p:txBody>
      </p:sp>
      <p:pic>
        <p:nvPicPr>
          <p:cNvPr id="9239" name="Picture 7" descr="images (1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9200" y="2667000"/>
            <a:ext cx="515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45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5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5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450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45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45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5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nimBg="1"/>
      <p:bldP spid="450565" grpId="0" animBg="1"/>
      <p:bldP spid="450566" grpId="0"/>
      <p:bldP spid="450571" grpId="0" animBg="1"/>
      <p:bldP spid="450572" grpId="0" animBg="1"/>
      <p:bldP spid="450573" grpId="0" animBg="1"/>
      <p:bldP spid="450574" grpId="0" animBg="1"/>
      <p:bldP spid="450575" grpId="0" animBg="1"/>
      <p:bldP spid="450576" grpId="0" animBg="1"/>
      <p:bldP spid="450577" grpId="0" animBg="1"/>
      <p:bldP spid="450578" grpId="0" animBg="1"/>
      <p:bldP spid="450579" grpId="0" animBg="1"/>
      <p:bldP spid="4505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WordArt 2"/>
          <p:cNvSpPr>
            <a:spLocks noChangeArrowheads="1" noChangeShapeType="1" noTextEdit="1"/>
          </p:cNvSpPr>
          <p:nvPr/>
        </p:nvSpPr>
        <p:spPr bwMode="auto">
          <a:xfrm>
            <a:off x="1422400" y="228600"/>
            <a:ext cx="9448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-20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Bodoni MT Condensed"/>
              </a:rPr>
              <a:t>Ring golden bell</a:t>
            </a:r>
          </a:p>
        </p:txBody>
      </p:sp>
      <p:pic>
        <p:nvPicPr>
          <p:cNvPr id="10243" name="Picture 3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406400" y="4114801"/>
            <a:ext cx="1930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5" name="AutoShape 5"/>
          <p:cNvSpPr>
            <a:spLocks noChangeArrowheads="1"/>
          </p:cNvSpPr>
          <p:nvPr/>
        </p:nvSpPr>
        <p:spPr bwMode="auto">
          <a:xfrm>
            <a:off x="1016000" y="1447800"/>
            <a:ext cx="10261600" cy="4648200"/>
          </a:xfrm>
          <a:prstGeom prst="horizontalScroll">
            <a:avLst>
              <a:gd name="adj" fmla="val 8037"/>
            </a:avLst>
          </a:prstGeom>
          <a:gradFill rotWithShape="1">
            <a:gsLst>
              <a:gs pos="0">
                <a:srgbClr val="FFCCCC"/>
              </a:gs>
              <a:gs pos="50000">
                <a:srgbClr val="99FF99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r>
              <a:rPr lang="en-US" sz="3200" b="1" dirty="0" smtClean="0">
                <a:solidFill>
                  <a:srgbClr val="FF0066"/>
                </a:solidFill>
                <a:latin typeface="Verdana" pitchFamily="34" charset="0"/>
              </a:rPr>
              <a:t>What’s </a:t>
            </a:r>
            <a:r>
              <a:rPr lang="en-US" sz="3200" b="1" dirty="0">
                <a:solidFill>
                  <a:srgbClr val="FF0066"/>
                </a:solidFill>
                <a:latin typeface="Verdana" pitchFamily="34" charset="0"/>
              </a:rPr>
              <a:t>animal? </a:t>
            </a: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1422400" y="1447801"/>
            <a:ext cx="995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2" tIns="45530" rIns="91022" bIns="45530">
            <a:spAutoFit/>
          </a:bodyPr>
          <a:lstStyle/>
          <a:p>
            <a:pPr algn="ctr"/>
            <a:endParaRPr lang="en-US" sz="3200" b="1">
              <a:latin typeface="Arial" pitchFamily="34" charset="0"/>
            </a:endParaRPr>
          </a:p>
          <a:p>
            <a:pPr algn="ctr"/>
            <a:endParaRPr lang="en-US" sz="3200" b="1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>
                <a:solidFill>
                  <a:srgbClr val="FF0066"/>
                </a:solidFill>
                <a:latin typeface="Arial" pitchFamily="34" charset="0"/>
              </a:rPr>
              <a:t>   </a:t>
            </a:r>
            <a:r>
              <a:rPr lang="en-US" sz="3200">
                <a:latin typeface="Arial" pitchFamily="34" charset="0"/>
              </a:rPr>
              <a:t> </a:t>
            </a:r>
            <a:endParaRPr lang="en-US" sz="4000" b="1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>
                <a:solidFill>
                  <a:srgbClr val="FF0066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10247" name="Picture 7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8636000" y="1752601"/>
            <a:ext cx="264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0" y="381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76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283200" y="1828800"/>
            <a:ext cx="2336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.VnVogue" pitchFamily="34" charset="0"/>
                <a:cs typeface="Arial" pitchFamily="34" charset="0"/>
              </a:rPr>
              <a:t>Question 3</a:t>
            </a:r>
            <a:endParaRPr lang="en-US" sz="2400" b="1" dirty="0">
              <a:solidFill>
                <a:srgbClr val="0000FF"/>
              </a:solidFill>
              <a:latin typeface=".VnVogue" pitchFamily="34" charset="0"/>
              <a:cs typeface="Arial" pitchFamily="34" charset="0"/>
            </a:endParaRPr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914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</a:t>
            </a:r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2</a:t>
            </a:r>
          </a:p>
        </p:txBody>
      </p:sp>
      <p:sp>
        <p:nvSpPr>
          <p:cNvPr id="450573" name="Rectangle 13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3</a:t>
            </a:r>
          </a:p>
        </p:txBody>
      </p:sp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4</a:t>
            </a:r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5</a:t>
            </a:r>
          </a:p>
        </p:txBody>
      </p:sp>
      <p:sp>
        <p:nvSpPr>
          <p:cNvPr id="450576" name="Rectangle 16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6</a:t>
            </a:r>
          </a:p>
        </p:txBody>
      </p:sp>
      <p:sp>
        <p:nvSpPr>
          <p:cNvPr id="450577" name="Rectangle 17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7</a:t>
            </a:r>
          </a:p>
        </p:txBody>
      </p:sp>
      <p:sp>
        <p:nvSpPr>
          <p:cNvPr id="450578" name="Rectangle 18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8</a:t>
            </a:r>
          </a:p>
        </p:txBody>
      </p:sp>
      <p:sp>
        <p:nvSpPr>
          <p:cNvPr id="450579" name="Rectangle 19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9</a:t>
            </a:r>
          </a:p>
        </p:txBody>
      </p:sp>
      <p:sp>
        <p:nvSpPr>
          <p:cNvPr id="450580" name="Rectangle 20"/>
          <p:cNvSpPr>
            <a:spLocks noChangeArrowheads="1"/>
          </p:cNvSpPr>
          <p:nvPr/>
        </p:nvSpPr>
        <p:spPr bwMode="auto">
          <a:xfrm>
            <a:off x="10972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10</a:t>
            </a:r>
          </a:p>
        </p:txBody>
      </p:sp>
      <p:pic>
        <p:nvPicPr>
          <p:cNvPr id="10261" name="Picture 21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6960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2" name="Oval 22"/>
          <p:cNvSpPr>
            <a:spLocks noChangeAspect="1" noChangeArrowheads="1"/>
          </p:cNvSpPr>
          <p:nvPr/>
        </p:nvSpPr>
        <p:spPr bwMode="auto">
          <a:xfrm>
            <a:off x="2641600" y="4191000"/>
            <a:ext cx="2201333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Verdana" pitchFamily="34" charset="0"/>
              </a:rPr>
              <a:t>cats</a:t>
            </a:r>
          </a:p>
        </p:txBody>
      </p:sp>
      <p:pic>
        <p:nvPicPr>
          <p:cNvPr id="10263" name="Picture 12" descr="images (1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9200" y="2667000"/>
            <a:ext cx="497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45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5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5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450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45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45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5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nimBg="1"/>
      <p:bldP spid="450565" grpId="0" animBg="1"/>
      <p:bldP spid="450566" grpId="0"/>
      <p:bldP spid="450571" grpId="0" animBg="1"/>
      <p:bldP spid="450572" grpId="0" animBg="1"/>
      <p:bldP spid="450573" grpId="0" animBg="1"/>
      <p:bldP spid="450574" grpId="0" animBg="1"/>
      <p:bldP spid="450575" grpId="0" animBg="1"/>
      <p:bldP spid="450576" grpId="0" animBg="1"/>
      <p:bldP spid="450577" grpId="0" animBg="1"/>
      <p:bldP spid="450578" grpId="0" animBg="1"/>
      <p:bldP spid="450579" grpId="0" animBg="1"/>
      <p:bldP spid="4505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WordArt 2"/>
          <p:cNvSpPr>
            <a:spLocks noChangeArrowheads="1" noChangeShapeType="1" noTextEdit="1"/>
          </p:cNvSpPr>
          <p:nvPr/>
        </p:nvSpPr>
        <p:spPr bwMode="auto">
          <a:xfrm>
            <a:off x="1422400" y="228600"/>
            <a:ext cx="9448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-20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Bodoni MT Condensed"/>
              </a:rPr>
              <a:t>Ring golden</a:t>
            </a:r>
          </a:p>
        </p:txBody>
      </p:sp>
      <p:pic>
        <p:nvPicPr>
          <p:cNvPr id="11267" name="Picture 3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406400" y="4114801"/>
            <a:ext cx="1930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5" name="AutoShape 5"/>
          <p:cNvSpPr>
            <a:spLocks noChangeArrowheads="1"/>
          </p:cNvSpPr>
          <p:nvPr/>
        </p:nvSpPr>
        <p:spPr bwMode="auto">
          <a:xfrm>
            <a:off x="1016000" y="1447800"/>
            <a:ext cx="10261600" cy="4648200"/>
          </a:xfrm>
          <a:prstGeom prst="horizontalScroll">
            <a:avLst>
              <a:gd name="adj" fmla="val 8037"/>
            </a:avLst>
          </a:prstGeom>
          <a:gradFill rotWithShape="1">
            <a:gsLst>
              <a:gs pos="0">
                <a:srgbClr val="FFCCCC"/>
              </a:gs>
              <a:gs pos="50000">
                <a:srgbClr val="99FF99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endParaRPr lang="vi-VN" sz="4800" b="1">
              <a:solidFill>
                <a:srgbClr val="FF3300"/>
              </a:solidFill>
            </a:endParaRP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1422400" y="1447801"/>
            <a:ext cx="995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2" tIns="45530" rIns="91022" bIns="45530">
            <a:spAutoFit/>
          </a:bodyPr>
          <a:lstStyle/>
          <a:p>
            <a:pPr algn="ctr"/>
            <a:endParaRPr lang="en-US" sz="3200" b="1" dirty="0">
              <a:latin typeface="Arial" pitchFamily="34" charset="0"/>
            </a:endParaRPr>
          </a:p>
          <a:p>
            <a:pPr algn="ctr"/>
            <a:endParaRPr lang="en-US" sz="3200" b="1" dirty="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 dirty="0">
                <a:solidFill>
                  <a:srgbClr val="FF0066"/>
                </a:solidFill>
                <a:latin typeface="Arial" pitchFamily="34" charset="0"/>
              </a:rPr>
              <a:t>   </a:t>
            </a:r>
            <a:r>
              <a:rPr lang="en-US" sz="3200" dirty="0">
                <a:latin typeface="Arial" pitchFamily="34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Verdana" pitchFamily="34" charset="0"/>
              </a:rPr>
              <a:t>What’s </a:t>
            </a:r>
            <a:r>
              <a:rPr lang="en-US" sz="3200" b="1" dirty="0">
                <a:solidFill>
                  <a:srgbClr val="FF0066"/>
                </a:solidFill>
                <a:latin typeface="Verdana" pitchFamily="34" charset="0"/>
              </a:rPr>
              <a:t>animal? </a:t>
            </a:r>
          </a:p>
        </p:txBody>
      </p:sp>
      <p:pic>
        <p:nvPicPr>
          <p:cNvPr id="11271" name="Picture 7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8636000" y="1752601"/>
            <a:ext cx="264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0" y="381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76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283200" y="1828800"/>
            <a:ext cx="2336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.VnVogue" pitchFamily="34" charset="0"/>
                <a:cs typeface="Arial" pitchFamily="34" charset="0"/>
              </a:rPr>
              <a:t>Question 4</a:t>
            </a:r>
            <a:endParaRPr lang="en-US" sz="2400" b="1" dirty="0">
              <a:solidFill>
                <a:srgbClr val="0000FF"/>
              </a:solidFill>
              <a:latin typeface=".VnVogue" pitchFamily="34" charset="0"/>
              <a:cs typeface="Arial" pitchFamily="34" charset="0"/>
            </a:endParaRPr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914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</a:t>
            </a:r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2</a:t>
            </a:r>
          </a:p>
        </p:txBody>
      </p:sp>
      <p:sp>
        <p:nvSpPr>
          <p:cNvPr id="450573" name="Rectangle 13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3</a:t>
            </a:r>
          </a:p>
        </p:txBody>
      </p:sp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4</a:t>
            </a:r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5</a:t>
            </a:r>
          </a:p>
        </p:txBody>
      </p:sp>
      <p:sp>
        <p:nvSpPr>
          <p:cNvPr id="450576" name="Rectangle 16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6</a:t>
            </a:r>
          </a:p>
        </p:txBody>
      </p:sp>
      <p:sp>
        <p:nvSpPr>
          <p:cNvPr id="450577" name="Rectangle 17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7</a:t>
            </a:r>
          </a:p>
        </p:txBody>
      </p:sp>
      <p:sp>
        <p:nvSpPr>
          <p:cNvPr id="450578" name="Rectangle 18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8</a:t>
            </a:r>
          </a:p>
        </p:txBody>
      </p:sp>
      <p:sp>
        <p:nvSpPr>
          <p:cNvPr id="450579" name="Rectangle 19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9</a:t>
            </a:r>
          </a:p>
        </p:txBody>
      </p:sp>
      <p:sp>
        <p:nvSpPr>
          <p:cNvPr id="450580" name="Rectangle 20"/>
          <p:cNvSpPr>
            <a:spLocks noChangeArrowheads="1"/>
          </p:cNvSpPr>
          <p:nvPr/>
        </p:nvSpPr>
        <p:spPr bwMode="auto">
          <a:xfrm>
            <a:off x="10972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10</a:t>
            </a:r>
          </a:p>
        </p:txBody>
      </p:sp>
      <p:pic>
        <p:nvPicPr>
          <p:cNvPr id="11285" name="Picture 21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6960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2" name="Oval 22"/>
          <p:cNvSpPr>
            <a:spLocks noChangeAspect="1" noChangeArrowheads="1"/>
          </p:cNvSpPr>
          <p:nvPr/>
        </p:nvSpPr>
        <p:spPr bwMode="auto">
          <a:xfrm>
            <a:off x="3048000" y="3886200"/>
            <a:ext cx="2336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3200" b="1">
                <a:solidFill>
                  <a:srgbClr val="FF0066"/>
                </a:solidFill>
                <a:latin typeface="Verdana" pitchFamily="34" charset="0"/>
              </a:rPr>
              <a:t>Parrots</a:t>
            </a:r>
          </a:p>
        </p:txBody>
      </p:sp>
      <p:pic>
        <p:nvPicPr>
          <p:cNvPr id="11287" name="Picture 10" descr="images (2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92800" y="2590800"/>
            <a:ext cx="515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45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5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5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450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45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45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5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nimBg="1"/>
      <p:bldP spid="450565" grpId="0" animBg="1"/>
      <p:bldP spid="450566" grpId="0"/>
      <p:bldP spid="450571" grpId="0" animBg="1"/>
      <p:bldP spid="450572" grpId="0" animBg="1"/>
      <p:bldP spid="450573" grpId="0" animBg="1"/>
      <p:bldP spid="450574" grpId="0" animBg="1"/>
      <p:bldP spid="450575" grpId="0" animBg="1"/>
      <p:bldP spid="450576" grpId="0" animBg="1"/>
      <p:bldP spid="450577" grpId="0" animBg="1"/>
      <p:bldP spid="450578" grpId="0" animBg="1"/>
      <p:bldP spid="450579" grpId="0" animBg="1"/>
      <p:bldP spid="4505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WordArt 2"/>
          <p:cNvSpPr>
            <a:spLocks noChangeArrowheads="1" noChangeShapeType="1" noTextEdit="1"/>
          </p:cNvSpPr>
          <p:nvPr/>
        </p:nvSpPr>
        <p:spPr bwMode="auto">
          <a:xfrm>
            <a:off x="1422400" y="228600"/>
            <a:ext cx="9448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spc="-200">
                <a:ln w="9525">
                  <a:solidFill>
                    <a:srgbClr val="0066FF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Bodoni MT Condensed"/>
              </a:rPr>
              <a:t>Ring golden</a:t>
            </a:r>
          </a:p>
        </p:txBody>
      </p:sp>
      <p:pic>
        <p:nvPicPr>
          <p:cNvPr id="11267" name="Picture 3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406400" y="4114801"/>
            <a:ext cx="1930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65" name="AutoShape 5"/>
          <p:cNvSpPr>
            <a:spLocks noChangeArrowheads="1"/>
          </p:cNvSpPr>
          <p:nvPr/>
        </p:nvSpPr>
        <p:spPr bwMode="auto">
          <a:xfrm>
            <a:off x="1016000" y="1447800"/>
            <a:ext cx="10261600" cy="4648200"/>
          </a:xfrm>
          <a:prstGeom prst="horizontalScroll">
            <a:avLst>
              <a:gd name="adj" fmla="val 8037"/>
            </a:avLst>
          </a:prstGeom>
          <a:gradFill rotWithShape="1">
            <a:gsLst>
              <a:gs pos="0">
                <a:srgbClr val="FFCCCC"/>
              </a:gs>
              <a:gs pos="50000">
                <a:srgbClr val="99FF99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endParaRPr lang="vi-VN" sz="4800" b="1">
              <a:solidFill>
                <a:srgbClr val="FF3300"/>
              </a:solidFill>
            </a:endParaRP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1422400" y="1447801"/>
            <a:ext cx="995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22" tIns="45530" rIns="91022" bIns="45530">
            <a:spAutoFit/>
          </a:bodyPr>
          <a:lstStyle/>
          <a:p>
            <a:pPr algn="ctr"/>
            <a:endParaRPr lang="en-US" sz="3200" b="1" dirty="0">
              <a:latin typeface="Arial" pitchFamily="34" charset="0"/>
            </a:endParaRPr>
          </a:p>
          <a:p>
            <a:pPr algn="ctr"/>
            <a:endParaRPr lang="en-US" sz="3200" b="1" dirty="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 dirty="0">
                <a:solidFill>
                  <a:srgbClr val="FF0066"/>
                </a:solidFill>
                <a:latin typeface="Arial" pitchFamily="34" charset="0"/>
              </a:rPr>
              <a:t>   </a:t>
            </a:r>
            <a:r>
              <a:rPr lang="en-US" sz="3200" dirty="0">
                <a:latin typeface="Arial" pitchFamily="34" charset="0"/>
              </a:rPr>
              <a:t> </a:t>
            </a:r>
            <a:endParaRPr lang="en-US" sz="4000" b="1" dirty="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3200" b="1" dirty="0" smtClean="0">
                <a:solidFill>
                  <a:srgbClr val="FF0066"/>
                </a:solidFill>
                <a:latin typeface="Verdana" pitchFamily="34" charset="0"/>
              </a:rPr>
              <a:t>What’s </a:t>
            </a:r>
            <a:r>
              <a:rPr lang="en-US" sz="3200" b="1" dirty="0">
                <a:solidFill>
                  <a:srgbClr val="FF0066"/>
                </a:solidFill>
                <a:latin typeface="Verdana" pitchFamily="34" charset="0"/>
              </a:rPr>
              <a:t>animal? </a:t>
            </a:r>
          </a:p>
        </p:txBody>
      </p:sp>
      <p:pic>
        <p:nvPicPr>
          <p:cNvPr id="11271" name="Picture 7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8636000" y="1752601"/>
            <a:ext cx="2641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4000" y="381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PHAOHO~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76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283200" y="1828800"/>
            <a:ext cx="23368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.VnVogue" pitchFamily="34" charset="0"/>
                <a:cs typeface="Arial" pitchFamily="34" charset="0"/>
              </a:rPr>
              <a:t>Question 5</a:t>
            </a:r>
            <a:endParaRPr lang="en-US" sz="2400" b="1" dirty="0">
              <a:solidFill>
                <a:srgbClr val="0000FF"/>
              </a:solidFill>
              <a:latin typeface=".VnVogue" pitchFamily="34" charset="0"/>
              <a:cs typeface="Arial" pitchFamily="34" charset="0"/>
            </a:endParaRPr>
          </a:p>
        </p:txBody>
      </p:sp>
      <p:sp>
        <p:nvSpPr>
          <p:cNvPr id="450571" name="Rectangle 11"/>
          <p:cNvSpPr>
            <a:spLocks noChangeArrowheads="1"/>
          </p:cNvSpPr>
          <p:nvPr/>
        </p:nvSpPr>
        <p:spPr bwMode="auto">
          <a:xfrm>
            <a:off x="914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</a:t>
            </a:r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2032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2</a:t>
            </a:r>
          </a:p>
        </p:txBody>
      </p:sp>
      <p:sp>
        <p:nvSpPr>
          <p:cNvPr id="450573" name="Rectangle 13"/>
          <p:cNvSpPr>
            <a:spLocks noChangeArrowheads="1"/>
          </p:cNvSpPr>
          <p:nvPr/>
        </p:nvSpPr>
        <p:spPr bwMode="auto">
          <a:xfrm>
            <a:off x="3149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3</a:t>
            </a:r>
          </a:p>
        </p:txBody>
      </p:sp>
      <p:sp>
        <p:nvSpPr>
          <p:cNvPr id="450574" name="Rectangle 14"/>
          <p:cNvSpPr>
            <a:spLocks noChangeArrowheads="1"/>
          </p:cNvSpPr>
          <p:nvPr/>
        </p:nvSpPr>
        <p:spPr bwMode="auto">
          <a:xfrm>
            <a:off x="4267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4</a:t>
            </a:r>
          </a:p>
        </p:txBody>
      </p:sp>
      <p:sp>
        <p:nvSpPr>
          <p:cNvPr id="450575" name="Rectangle 15"/>
          <p:cNvSpPr>
            <a:spLocks noChangeArrowheads="1"/>
          </p:cNvSpPr>
          <p:nvPr/>
        </p:nvSpPr>
        <p:spPr bwMode="auto">
          <a:xfrm>
            <a:off x="5384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5</a:t>
            </a:r>
          </a:p>
        </p:txBody>
      </p:sp>
      <p:sp>
        <p:nvSpPr>
          <p:cNvPr id="450576" name="Rectangle 16"/>
          <p:cNvSpPr>
            <a:spLocks noChangeArrowheads="1"/>
          </p:cNvSpPr>
          <p:nvPr/>
        </p:nvSpPr>
        <p:spPr bwMode="auto">
          <a:xfrm>
            <a:off x="6502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6</a:t>
            </a:r>
          </a:p>
        </p:txBody>
      </p:sp>
      <p:sp>
        <p:nvSpPr>
          <p:cNvPr id="450577" name="Rectangle 17"/>
          <p:cNvSpPr>
            <a:spLocks noChangeArrowheads="1"/>
          </p:cNvSpPr>
          <p:nvPr/>
        </p:nvSpPr>
        <p:spPr bwMode="auto">
          <a:xfrm>
            <a:off x="7620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7</a:t>
            </a:r>
          </a:p>
        </p:txBody>
      </p:sp>
      <p:sp>
        <p:nvSpPr>
          <p:cNvPr id="450578" name="Rectangle 18"/>
          <p:cNvSpPr>
            <a:spLocks noChangeArrowheads="1"/>
          </p:cNvSpPr>
          <p:nvPr/>
        </p:nvSpPr>
        <p:spPr bwMode="auto">
          <a:xfrm>
            <a:off x="8737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8</a:t>
            </a:r>
          </a:p>
        </p:txBody>
      </p:sp>
      <p:sp>
        <p:nvSpPr>
          <p:cNvPr id="450579" name="Rectangle 19"/>
          <p:cNvSpPr>
            <a:spLocks noChangeArrowheads="1"/>
          </p:cNvSpPr>
          <p:nvPr/>
        </p:nvSpPr>
        <p:spPr bwMode="auto">
          <a:xfrm>
            <a:off x="9855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9</a:t>
            </a:r>
          </a:p>
        </p:txBody>
      </p:sp>
      <p:sp>
        <p:nvSpPr>
          <p:cNvPr id="450580" name="Rectangle 20"/>
          <p:cNvSpPr>
            <a:spLocks noChangeArrowheads="1"/>
          </p:cNvSpPr>
          <p:nvPr/>
        </p:nvSpPr>
        <p:spPr bwMode="auto">
          <a:xfrm>
            <a:off x="10972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2400" b="1">
                <a:cs typeface="Arial" pitchFamily="34" charset="0"/>
              </a:rPr>
              <a:t>10</a:t>
            </a:r>
          </a:p>
        </p:txBody>
      </p:sp>
      <p:pic>
        <p:nvPicPr>
          <p:cNvPr id="11285" name="Picture 21" descr="F9849DCFA90C473196ECD16214E7700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69600" y="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2" name="Oval 22"/>
          <p:cNvSpPr>
            <a:spLocks noChangeAspect="1" noChangeArrowheads="1"/>
          </p:cNvSpPr>
          <p:nvPr/>
        </p:nvSpPr>
        <p:spPr bwMode="auto">
          <a:xfrm>
            <a:off x="3048000" y="3886200"/>
            <a:ext cx="2336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022" tIns="45530" rIns="91022" bIns="4553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Verdana" pitchFamily="34" charset="0"/>
              </a:rPr>
              <a:t>monkeys</a:t>
            </a:r>
            <a:endParaRPr lang="en-US" sz="3200" b="1" dirty="0">
              <a:solidFill>
                <a:srgbClr val="FF0066"/>
              </a:solidFill>
              <a:latin typeface="Verdana" pitchFamily="34" charset="0"/>
            </a:endParaRPr>
          </a:p>
        </p:txBody>
      </p:sp>
      <p:pic>
        <p:nvPicPr>
          <p:cNvPr id="1026" name="Picture 2" descr="http://vanvat.net/hinhanh/anhto/14326hinh-anh-avatar-doi-ban-khi-nh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0210" y="2998034"/>
            <a:ext cx="3222885" cy="2413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50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450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450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50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450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450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450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450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450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5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animBg="1"/>
      <p:bldP spid="450565" grpId="0" animBg="1"/>
      <p:bldP spid="450566" grpId="0"/>
      <p:bldP spid="450571" grpId="0" animBg="1"/>
      <p:bldP spid="450572" grpId="0" animBg="1"/>
      <p:bldP spid="450573" grpId="0" animBg="1"/>
      <p:bldP spid="450574" grpId="0" animBg="1"/>
      <p:bldP spid="450575" grpId="0" animBg="1"/>
      <p:bldP spid="450576" grpId="0" animBg="1"/>
      <p:bldP spid="450577" grpId="0" animBg="1"/>
      <p:bldP spid="450578" grpId="0" animBg="1"/>
      <p:bldP spid="450579" grpId="0" animBg="1"/>
      <p:bldP spid="4505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9921" y="1960166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itchFamily="18" charset="0"/>
              </a:rPr>
              <a:t> </a:t>
            </a:r>
            <a:r>
              <a:rPr lang="en-US" altLang="en-US" sz="3600" b="1" dirty="0">
                <a:latin typeface="Times New Roman" pitchFamily="18" charset="0"/>
              </a:rPr>
              <a:t>Vocabulary: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79967" y="432593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89548" y="2623280"/>
            <a:ext cx="367925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900" b="1" dirty="0" smtClean="0">
                <a:solidFill>
                  <a:srgbClr val="0000FF"/>
                </a:solidFill>
                <a:latin typeface="Times New Roman" pitchFamily="18" charset="0"/>
              </a:rPr>
              <a:t>dogs</a:t>
            </a:r>
            <a:endParaRPr lang="en-US" altLang="en-US" sz="29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9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900" b="1" dirty="0" smtClean="0">
                <a:solidFill>
                  <a:srgbClr val="0000FF"/>
                </a:solidFill>
                <a:latin typeface="Times New Roman" pitchFamily="18" charset="0"/>
              </a:rPr>
              <a:t>cats</a:t>
            </a:r>
            <a:endParaRPr lang="en-US" altLang="en-US" sz="29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900" b="1" dirty="0" smtClean="0">
                <a:solidFill>
                  <a:srgbClr val="0000FF"/>
                </a:solidFill>
                <a:latin typeface="Times New Roman" pitchFamily="18" charset="0"/>
              </a:rPr>
              <a:t>parrots</a:t>
            </a:r>
            <a:endParaRPr lang="en-US" altLang="en-US" sz="29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900" b="1" dirty="0" smtClean="0">
                <a:solidFill>
                  <a:srgbClr val="0000FF"/>
                </a:solidFill>
                <a:latin typeface="Times New Roman" pitchFamily="18" charset="0"/>
              </a:rPr>
              <a:t>rabbits</a:t>
            </a:r>
            <a:endParaRPr lang="en-US" altLang="en-US" sz="29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900" b="1" dirty="0" smtClean="0">
                <a:solidFill>
                  <a:srgbClr val="0000FF"/>
                </a:solidFill>
                <a:latin typeface="Times New Roman" pitchFamily="18" charset="0"/>
              </a:rPr>
              <a:t>goldfish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900" b="1" dirty="0" smtClean="0">
                <a:solidFill>
                  <a:srgbClr val="0000FF"/>
                </a:solidFill>
                <a:latin typeface="Times New Roman" pitchFamily="18" charset="0"/>
              </a:rPr>
              <a:t> pets</a:t>
            </a:r>
            <a:endParaRPr lang="en-US" altLang="en-US" sz="29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 sz="29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513049" y="2038662"/>
            <a:ext cx="548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</a:rPr>
              <a:t> Sentence pattern: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486400" y="25908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689600" y="2893102"/>
            <a:ext cx="5892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A50021"/>
                </a:solidFill>
                <a:latin typeface="Times New Roman" pitchFamily="18" charset="0"/>
              </a:rPr>
              <a:t>Hỏi-đáp</a:t>
            </a:r>
            <a:r>
              <a:rPr lang="en-US" altLang="en-US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A50021"/>
                </a:solidFill>
                <a:latin typeface="Times New Roman" pitchFamily="18" charset="0"/>
              </a:rPr>
              <a:t>bạn</a:t>
            </a:r>
            <a:r>
              <a:rPr lang="en-US" altLang="en-US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  <a:latin typeface="Times New Roman" pitchFamily="18" charset="0"/>
              </a:rPr>
              <a:t>có</a:t>
            </a:r>
            <a:r>
              <a:rPr lang="en-US" altLang="en-US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  <a:latin typeface="Times New Roman" pitchFamily="18" charset="0"/>
              </a:rPr>
              <a:t>vật</a:t>
            </a:r>
            <a:r>
              <a:rPr lang="en-US" altLang="en-US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  <a:latin typeface="Times New Roman" pitchFamily="18" charset="0"/>
              </a:rPr>
              <a:t>nuôi</a:t>
            </a:r>
            <a:r>
              <a:rPr lang="en-US" altLang="en-US" dirty="0" smtClean="0">
                <a:solidFill>
                  <a:srgbClr val="A50021"/>
                </a:solidFill>
                <a:latin typeface="Times New Roman" pitchFamily="18" charset="0"/>
              </a:rPr>
              <a:t>(</a:t>
            </a:r>
            <a:r>
              <a:rPr lang="en-US" altLang="en-US" dirty="0" err="1" smtClean="0">
                <a:solidFill>
                  <a:srgbClr val="A50021"/>
                </a:solidFill>
                <a:latin typeface="Times New Roman" pitchFamily="18" charset="0"/>
              </a:rPr>
              <a:t>thú</a:t>
            </a:r>
            <a:r>
              <a:rPr lang="en-US" altLang="en-US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  <a:latin typeface="Times New Roman" pitchFamily="18" charset="0"/>
              </a:rPr>
              <a:t>cưng</a:t>
            </a:r>
            <a:r>
              <a:rPr lang="en-US" altLang="en-US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  <a:latin typeface="Times New Roman" pitchFamily="18" charset="0"/>
              </a:rPr>
              <a:t>nào</a:t>
            </a:r>
            <a:r>
              <a:rPr lang="en-US" altLang="en-US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A50021"/>
                </a:solidFill>
                <a:latin typeface="Times New Roman" pitchFamily="18" charset="0"/>
              </a:rPr>
              <a:t>không</a:t>
            </a:r>
            <a:r>
              <a:rPr lang="en-US" altLang="en-US" dirty="0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endParaRPr lang="en-US" altLang="en-US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588000" y="3987384"/>
            <a:ext cx="660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- Do you have any + con </a:t>
            </a:r>
            <a:r>
              <a:rPr lang="en-US" alt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+ Yes, I do.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</a:rPr>
              <a:t>                       + No, I don’t.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43131" y="113506"/>
            <a:ext cx="1051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</a:rPr>
              <a:t>Thursday, March 2</a:t>
            </a:r>
            <a:r>
              <a:rPr lang="en-US" altLang="en-US" sz="4000" baseline="30000" dirty="0" smtClean="0">
                <a:solidFill>
                  <a:srgbClr val="0000FF"/>
                </a:solidFill>
                <a:latin typeface="Times New Roman" pitchFamily="18" charset="0"/>
              </a:rPr>
              <a:t>nd</a:t>
            </a:r>
            <a:r>
              <a:rPr lang="en-US" altLang="en-US" sz="4000" dirty="0" smtClean="0">
                <a:solidFill>
                  <a:srgbClr val="0000FF"/>
                </a:solidFill>
                <a:latin typeface="Times New Roman" pitchFamily="18" charset="0"/>
              </a:rPr>
              <a:t>   2017</a:t>
            </a:r>
            <a:endParaRPr lang="en-US" altLang="en-US" sz="4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2872" y="759837"/>
            <a:ext cx="61991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Unit 16:Do you have any pets?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1: (1-3)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 descr="IMG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1" y="113506"/>
            <a:ext cx="187377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3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57350" grpId="0"/>
      <p:bldP spid="21511" grpId="0"/>
      <p:bldP spid="57353" grpId="0"/>
      <p:bldP spid="573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Picture 3" descr="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" y="9595"/>
            <a:ext cx="12179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29338" y="1206117"/>
            <a:ext cx="336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4008" y="2730709"/>
            <a:ext cx="8230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 part 3, 4, 5 and 6 on page 41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856881" y="3944034"/>
            <a:ext cx="8837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Learn by vocabulary and practice sentence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834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80016" y="1685881"/>
            <a:ext cx="3059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GOODBYE</a:t>
            </a:r>
            <a:endParaRPr lang="en-US" sz="5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0468" y="2967335"/>
            <a:ext cx="70105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FOR</a:t>
            </a:r>
          </a:p>
          <a:p>
            <a:pPr algn="ctr"/>
            <a:r>
              <a:rPr lang="en-US" sz="5400" b="1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YOUR ATTENTION</a:t>
            </a:r>
            <a:endParaRPr lang="en-US" sz="54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1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Times New Roman" pitchFamily="18" charset="0"/>
              </a:rPr>
              <a:t>Thursday, March 2</a:t>
            </a:r>
            <a:r>
              <a:rPr lang="en-US" baseline="30000" dirty="0" smtClean="0">
                <a:latin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</a:rPr>
              <a:t>   2017.</a:t>
            </a:r>
            <a:br>
              <a:rPr lang="en-US" dirty="0" smtClean="0">
                <a:latin typeface="Times New Roman" pitchFamily="18" charset="0"/>
              </a:rPr>
            </a:b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Unit 16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 you have any pets?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241561" y="1643921"/>
            <a:ext cx="3082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(1-3)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Grp="1" noChangeArrowheads="1"/>
          </p:cNvSpPr>
          <p:nvPr>
            <p:ph idx="1"/>
          </p:nvPr>
        </p:nvSpPr>
        <p:spPr>
          <a:xfrm>
            <a:off x="1524000" y="2667000"/>
            <a:ext cx="812800" cy="4572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none" anchor="ctr">
            <a:normAutofit fontScale="25000" lnSpcReduction="20000"/>
          </a:bodyPr>
          <a:lstStyle/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24000" y="3657600"/>
            <a:ext cx="670984" cy="431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524000" y="4648200"/>
            <a:ext cx="670984" cy="431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08289" y="2652011"/>
            <a:ext cx="6850505" cy="588963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CCFF33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Activity 1: </a:t>
            </a:r>
            <a:r>
              <a:rPr lang="en-US" sz="32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Look, listen and repeat</a:t>
            </a:r>
            <a:endParaRPr lang="en-US" sz="32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43200" y="3581400"/>
            <a:ext cx="6745574" cy="579438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rgbClr val="009900">
                  <a:alpha val="94000"/>
                </a:srgbClr>
              </a:gs>
              <a:gs pos="100000">
                <a:srgbClr val="CC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Activity 2:  </a:t>
            </a:r>
            <a:r>
              <a:rPr lang="en-US" sz="32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Point and say</a:t>
            </a:r>
            <a:endParaRPr lang="en-US" sz="3200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43200" y="4495800"/>
            <a:ext cx="6745574" cy="579438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50000">
                <a:srgbClr val="009900">
                  <a:alpha val="94000"/>
                </a:srgbClr>
              </a:gs>
              <a:gs pos="100000">
                <a:srgbClr val="CC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Activity 3: </a:t>
            </a:r>
            <a:r>
              <a:rPr lang="en-US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Let’s talk</a:t>
            </a:r>
            <a:endParaRPr lang="en-US" sz="32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Times New Roman" pitchFamily="18" charset="0"/>
              </a:rPr>
              <a:t>Thursday, March 2</a:t>
            </a:r>
            <a:r>
              <a:rPr lang="en-US" baseline="30000" dirty="0" smtClean="0">
                <a:latin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</a:rPr>
              <a:t>   2017.</a:t>
            </a:r>
            <a:br>
              <a:rPr lang="en-US" dirty="0" smtClean="0">
                <a:latin typeface="Times New Roman" pitchFamily="18" charset="0"/>
              </a:rPr>
            </a:b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Unit 16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 you have any pets?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346493" y="1553980"/>
            <a:ext cx="3082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(1-3)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Grp="1" noChangeArrowheads="1"/>
          </p:cNvSpPr>
          <p:nvPr>
            <p:ph idx="1"/>
          </p:nvPr>
        </p:nvSpPr>
        <p:spPr>
          <a:xfrm>
            <a:off x="1014334" y="2367197"/>
            <a:ext cx="812800" cy="4572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none" anchor="ctr">
            <a:normAutofit fontScale="25000" lnSpcReduction="20000"/>
          </a:bodyPr>
          <a:lstStyle/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11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38860" y="2382188"/>
            <a:ext cx="5141626" cy="646331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50000">
                <a:srgbClr val="CCFF33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r>
              <a:rPr lang="en-US" sz="3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Look, listen and repeat</a:t>
            </a:r>
            <a:endParaRPr lang="en-US" sz="36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Times New Roman" pitchFamily="18" charset="0"/>
              </a:rPr>
              <a:t>Thursday, March 2</a:t>
            </a:r>
            <a:r>
              <a:rPr lang="en-US" baseline="30000" dirty="0" smtClean="0">
                <a:latin typeface="Times New Roman" pitchFamily="18" charset="0"/>
              </a:rPr>
              <a:t>nd</a:t>
            </a:r>
            <a:r>
              <a:rPr lang="en-US" dirty="0" smtClean="0">
                <a:latin typeface="Times New Roman" pitchFamily="18" charset="0"/>
              </a:rPr>
              <a:t>   2017.</a:t>
            </a:r>
            <a:br>
              <a:rPr lang="en-US" dirty="0" smtClean="0">
                <a:latin typeface="Times New Roman" pitchFamily="18" charset="0"/>
              </a:rPr>
            </a:b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Unit 16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Do you have any pets?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016708" y="1598951"/>
            <a:ext cx="3057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(1-3)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99738" y="2563318"/>
            <a:ext cx="670984" cy="431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259174" y="2338466"/>
            <a:ext cx="36576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009900">
                  <a:alpha val="94000"/>
                </a:srgbClr>
              </a:gs>
              <a:gs pos="100000">
                <a:srgbClr val="CCFF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  Point and say</a:t>
            </a:r>
            <a:endParaRPr lang="en-US" sz="3600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1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Vocabulary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372" y="895456"/>
            <a:ext cx="5012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cat:  con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25" y="2055130"/>
            <a:ext cx="3402767" cy="29965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8372" y="1854827"/>
            <a:ext cx="5692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parrot:  con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1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Vocabulary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372" y="895456"/>
            <a:ext cx="46538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8372" y="1854827"/>
            <a:ext cx="499810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parot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618" y="2773180"/>
            <a:ext cx="60771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rabbit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783" y="3657600"/>
            <a:ext cx="77860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goldfish: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4" y="1618937"/>
            <a:ext cx="3162714" cy="30280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03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1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Vocabulary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372" y="895456"/>
            <a:ext cx="46538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8372" y="1854827"/>
            <a:ext cx="528343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parrot: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618" y="2773180"/>
            <a:ext cx="60771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rabbit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783" y="3657600"/>
            <a:ext cx="77860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goldfish: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50" y="2201894"/>
            <a:ext cx="3522689" cy="24450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29783" y="4497049"/>
            <a:ext cx="77860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1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Vocabulary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372" y="895456"/>
            <a:ext cx="465383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8372" y="1854827"/>
            <a:ext cx="528343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parrot: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618" y="2773180"/>
            <a:ext cx="60771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rabbit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783" y="3657600"/>
            <a:ext cx="77860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goldfish:  con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9783" y="4497049"/>
            <a:ext cx="778604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632</Words>
  <Application>Microsoft Office PowerPoint</Application>
  <PresentationFormat>Custom</PresentationFormat>
  <Paragraphs>202</Paragraphs>
  <Slides>26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Thursday, March 2nd   2017. Unit 16: Do you have any pets?</vt:lpstr>
      <vt:lpstr>Thursday, March 2nd   2017. Unit 16: Do you have any pets?</vt:lpstr>
      <vt:lpstr>Thursday, March 2nd   2017. Unit 16: Do you have any pets?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WindowsXP Professional SP3</cp:lastModifiedBy>
  <cp:revision>103</cp:revision>
  <cp:lastPrinted>2016-03-14T01:45:07Z</cp:lastPrinted>
  <dcterms:created xsi:type="dcterms:W3CDTF">2015-02-27T13:05:14Z</dcterms:created>
  <dcterms:modified xsi:type="dcterms:W3CDTF">2019-12-15T07:57:10Z</dcterms:modified>
</cp:coreProperties>
</file>