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57" r:id="rId4"/>
    <p:sldId id="267" r:id="rId5"/>
    <p:sldId id="27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94660"/>
  </p:normalViewPr>
  <p:slideViewPr>
    <p:cSldViewPr>
      <p:cViewPr>
        <p:scale>
          <a:sx n="76" d="100"/>
          <a:sy n="76" d="100"/>
        </p:scale>
        <p:origin x="-114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09696-5613-49E2-9942-444AD6A57F8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476E4-83FB-4CC2-B88A-97F7D89664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11867-1516-478B-BE56-360818A8F3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C327-9B37-4085-AA35-29E46DF1E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rose3gebchriste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914400"/>
            <a:ext cx="403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timbay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505200"/>
            <a:ext cx="236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timbay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905000"/>
            <a:ext cx="236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6" descr="blumen-pflanzen1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0"/>
            <a:ext cx="1828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blumen-pflanzen04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394325"/>
            <a:ext cx="21336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371600" y="671513"/>
            <a:ext cx="7086600" cy="914400"/>
          </a:xfrm>
        </p:spPr>
        <p:txBody>
          <a:bodyPr>
            <a:normAutofit fontScale="92500"/>
          </a:bodyPr>
          <a:lstStyle/>
          <a:p>
            <a:pPr marL="0" indent="0">
              <a:buFont typeface="Arial" charset="0"/>
              <a:buNone/>
            </a:pPr>
            <a:r>
              <a:rPr lang="en-US" b="1" smtClean="0"/>
              <a:t>Em hãy vẽ đoạn thẳng AB có độ dài 4cm</a:t>
            </a:r>
          </a:p>
          <a:p>
            <a:pPr marL="0" indent="0">
              <a:buFont typeface="Arial" charset="0"/>
              <a:buNone/>
            </a:pPr>
            <a:endParaRPr lang="vi-VN" b="1" smtClean="0"/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1960563" y="1876425"/>
            <a:ext cx="4648200" cy="914400"/>
            <a:chOff x="1056" y="2736"/>
            <a:chExt cx="2544" cy="576"/>
          </a:xfrm>
        </p:grpSpPr>
        <p:sp>
          <p:nvSpPr>
            <p:cNvPr id="5126" name="Rectangle 81"/>
            <p:cNvSpPr>
              <a:spLocks noChangeArrowheads="1"/>
            </p:cNvSpPr>
            <p:nvPr/>
          </p:nvSpPr>
          <p:spPr bwMode="auto">
            <a:xfrm>
              <a:off x="1056" y="2736"/>
              <a:ext cx="2544" cy="576"/>
            </a:xfrm>
            <a:prstGeom prst="rect">
              <a:avLst/>
            </a:prstGeom>
            <a:solidFill>
              <a:srgbClr val="ECF11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vi-VN" altLang="en-US"/>
            </a:p>
          </p:txBody>
        </p:sp>
        <p:sp>
          <p:nvSpPr>
            <p:cNvPr id="5127" name="Line 82"/>
            <p:cNvSpPr>
              <a:spLocks noChangeShapeType="1"/>
            </p:cNvSpPr>
            <p:nvPr/>
          </p:nvSpPr>
          <p:spPr bwMode="auto">
            <a:xfrm>
              <a:off x="1728" y="2736"/>
              <a:ext cx="0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83"/>
            <p:cNvSpPr>
              <a:spLocks noChangeShapeType="1"/>
            </p:cNvSpPr>
            <p:nvPr/>
          </p:nvSpPr>
          <p:spPr bwMode="auto">
            <a:xfrm>
              <a:off x="2208" y="2736"/>
              <a:ext cx="0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84"/>
            <p:cNvSpPr>
              <a:spLocks noChangeShapeType="1"/>
            </p:cNvSpPr>
            <p:nvPr/>
          </p:nvSpPr>
          <p:spPr bwMode="auto">
            <a:xfrm>
              <a:off x="2640" y="2736"/>
              <a:ext cx="0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85"/>
            <p:cNvSpPr>
              <a:spLocks noChangeShapeType="1"/>
            </p:cNvSpPr>
            <p:nvPr/>
          </p:nvSpPr>
          <p:spPr bwMode="auto">
            <a:xfrm>
              <a:off x="1248" y="2736"/>
              <a:ext cx="0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86"/>
            <p:cNvSpPr>
              <a:spLocks noChangeArrowheads="1"/>
            </p:cNvSpPr>
            <p:nvPr/>
          </p:nvSpPr>
          <p:spPr bwMode="auto">
            <a:xfrm>
              <a:off x="1152" y="2880"/>
              <a:ext cx="192" cy="240"/>
            </a:xfrm>
            <a:prstGeom prst="rect">
              <a:avLst/>
            </a:prstGeom>
            <a:solidFill>
              <a:srgbClr val="ECF113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2000" b="1">
                  <a:solidFill>
                    <a:srgbClr val="000000"/>
                  </a:solidFill>
                </a:rPr>
                <a:t>0</a:t>
              </a:r>
              <a:endParaRPr lang="en-US" altLang="en-US"/>
            </a:p>
          </p:txBody>
        </p:sp>
        <p:sp>
          <p:nvSpPr>
            <p:cNvPr id="5132" name="Rectangle 87"/>
            <p:cNvSpPr>
              <a:spLocks noChangeArrowheads="1"/>
            </p:cNvSpPr>
            <p:nvPr/>
          </p:nvSpPr>
          <p:spPr bwMode="auto">
            <a:xfrm>
              <a:off x="1632" y="2880"/>
              <a:ext cx="192" cy="240"/>
            </a:xfrm>
            <a:prstGeom prst="rect">
              <a:avLst/>
            </a:prstGeom>
            <a:solidFill>
              <a:srgbClr val="ECF113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2000" b="1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5133" name="Rectangle 88"/>
            <p:cNvSpPr>
              <a:spLocks noChangeArrowheads="1"/>
            </p:cNvSpPr>
            <p:nvPr/>
          </p:nvSpPr>
          <p:spPr bwMode="auto">
            <a:xfrm>
              <a:off x="2112" y="2880"/>
              <a:ext cx="192" cy="240"/>
            </a:xfrm>
            <a:prstGeom prst="rect">
              <a:avLst/>
            </a:prstGeom>
            <a:solidFill>
              <a:srgbClr val="ECF113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2000" b="1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5134" name="Rectangle 89"/>
            <p:cNvSpPr>
              <a:spLocks noChangeArrowheads="1"/>
            </p:cNvSpPr>
            <p:nvPr/>
          </p:nvSpPr>
          <p:spPr bwMode="auto">
            <a:xfrm>
              <a:off x="2544" y="2880"/>
              <a:ext cx="192" cy="240"/>
            </a:xfrm>
            <a:prstGeom prst="rect">
              <a:avLst/>
            </a:prstGeom>
            <a:solidFill>
              <a:srgbClr val="ECF113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2000" b="1">
                  <a:solidFill>
                    <a:srgbClr val="00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5135" name="Line 90"/>
            <p:cNvSpPr>
              <a:spLocks noChangeShapeType="1"/>
            </p:cNvSpPr>
            <p:nvPr/>
          </p:nvSpPr>
          <p:spPr bwMode="auto">
            <a:xfrm>
              <a:off x="1248" y="2736"/>
              <a:ext cx="1872" cy="0"/>
            </a:xfrm>
            <a:prstGeom prst="line">
              <a:avLst/>
            </a:prstGeom>
            <a:noFill/>
            <a:ln w="57150">
              <a:solidFill>
                <a:srgbClr val="4B0BE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91"/>
            <p:cNvSpPr>
              <a:spLocks noChangeShapeType="1"/>
            </p:cNvSpPr>
            <p:nvPr/>
          </p:nvSpPr>
          <p:spPr bwMode="auto">
            <a:xfrm>
              <a:off x="3120" y="2736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Rectangle 92"/>
            <p:cNvSpPr>
              <a:spLocks noChangeArrowheads="1"/>
            </p:cNvSpPr>
            <p:nvPr/>
          </p:nvSpPr>
          <p:spPr bwMode="auto">
            <a:xfrm>
              <a:off x="3024" y="2880"/>
              <a:ext cx="192" cy="240"/>
            </a:xfrm>
            <a:prstGeom prst="rect">
              <a:avLst/>
            </a:prstGeom>
            <a:solidFill>
              <a:srgbClr val="ECF113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2000" b="1">
                  <a:solidFill>
                    <a:srgbClr val="000000"/>
                  </a:solidFill>
                </a:rPr>
                <a:t>4</a:t>
              </a:r>
              <a:endParaRPr lang="en-US" alt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32463" y="1354138"/>
            <a:ext cx="83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/>
              <a:t>B</a:t>
            </a:r>
            <a:endParaRPr lang="vi-VN" altLang="en-US" sz="280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960563" y="1366838"/>
            <a:ext cx="83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/>
              <a:t>A</a:t>
            </a:r>
            <a:endParaRPr lang="vi-V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071694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altLang="en-US" b="1" err="1" smtClean="0">
                <a:cs typeface="Arial" charset="0"/>
              </a:rPr>
              <a:t>Thứ</a:t>
            </a:r>
            <a:r>
              <a:rPr lang="en-US" altLang="en-US" b="1" smtClean="0">
                <a:cs typeface="Arial" charset="0"/>
              </a:rPr>
              <a:t> ba </a:t>
            </a:r>
            <a:r>
              <a:rPr lang="en-US" altLang="en-US" b="1" err="1" smtClean="0">
                <a:cs typeface="Arial" charset="0"/>
              </a:rPr>
              <a:t>ngày</a:t>
            </a:r>
            <a:r>
              <a:rPr lang="en-US" altLang="en-US" b="1" smtClean="0">
                <a:cs typeface="Arial" charset="0"/>
              </a:rPr>
              <a:t> 14 </a:t>
            </a:r>
            <a:r>
              <a:rPr lang="en-US" altLang="en-US" b="1" dirty="0" err="1" smtClean="0">
                <a:cs typeface="Arial" charset="0"/>
              </a:rPr>
              <a:t>tháng</a:t>
            </a:r>
            <a:r>
              <a:rPr lang="en-US" altLang="en-US" b="1" dirty="0" smtClean="0">
                <a:cs typeface="Arial" charset="0"/>
              </a:rPr>
              <a:t> 4 </a:t>
            </a:r>
            <a:r>
              <a:rPr lang="en-US" altLang="en-US" b="1" dirty="0" err="1" smtClean="0">
                <a:cs typeface="Arial" charset="0"/>
              </a:rPr>
              <a:t>năm</a:t>
            </a:r>
            <a:r>
              <a:rPr lang="en-US" altLang="en-US" b="1" dirty="0" smtClean="0">
                <a:cs typeface="Arial" charset="0"/>
              </a:rPr>
              <a:t> 2020</a:t>
            </a:r>
            <a:br>
              <a:rPr lang="en-US" altLang="en-US" b="1" dirty="0" smtClean="0">
                <a:cs typeface="Arial" charset="0"/>
              </a:rPr>
            </a:br>
            <a:r>
              <a:rPr lang="en-US" altLang="en-US" b="1" dirty="0" err="1" smtClean="0">
                <a:cs typeface="Arial" charset="0"/>
              </a:rPr>
              <a:t>Toán</a:t>
            </a:r>
            <a:r>
              <a:rPr lang="en-US" altLang="en-US" b="1" dirty="0" smtClean="0">
                <a:cs typeface="Arial" charset="0"/>
              </a:rPr>
              <a:t/>
            </a:r>
            <a:br>
              <a:rPr lang="en-US" altLang="en-US" b="1" dirty="0" smtClean="0">
                <a:cs typeface="Arial" charset="0"/>
              </a:rPr>
            </a:br>
            <a:r>
              <a:rPr lang="en-US" altLang="en-US" b="1" dirty="0" err="1" smtClean="0">
                <a:solidFill>
                  <a:srgbClr val="FF0000"/>
                </a:solidFill>
                <a:cs typeface="Arial" charset="0"/>
              </a:rPr>
              <a:t>Luyện</a:t>
            </a:r>
            <a:r>
              <a:rPr lang="en-US" altLang="en-US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cs typeface="Arial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cs typeface="Arial" charset="0"/>
              </a:rPr>
              <a:t>chung</a:t>
            </a:r>
            <a:r>
              <a:rPr lang="en-US" altLang="en-US" b="1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cs typeface="Arial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2492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vi-VN" dirty="0" smtClean="0"/>
              <a:t>Bài 1: Điền số từ 1 đến 20 vào ô </a:t>
            </a:r>
            <a:r>
              <a:rPr lang="vi-VN" dirty="0" smtClean="0"/>
              <a:t>trống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816" y="3212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vi-VN" dirty="0" smtClean="0"/>
              <a:t>Bài 2: Điền số thích hợp vào ô trống: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250825" y="2085975"/>
            <a:ext cx="8610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.VnTime" pitchFamily="34" charset="0"/>
              </a:rPr>
              <a:t>Bµi 3: </a:t>
            </a:r>
            <a:r>
              <a:rPr lang="en-US" altLang="en-US" sz="3200" b="1">
                <a:solidFill>
                  <a:srgbClr val="0000CC"/>
                </a:solidFill>
                <a:latin typeface=".VnTime" pitchFamily="34" charset="0"/>
              </a:rPr>
              <a:t>Mét hép cã 12 bót xanh vµ 3 bót ®á. Hái hép ®ã cã tÊt c¶ bao nhiªu c¸i bót?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489200" y="3163888"/>
            <a:ext cx="241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latin typeface=".VnTime" pitchFamily="34" charset="0"/>
              </a:rPr>
              <a:t>Tãm t¾t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79600" y="3841750"/>
            <a:ext cx="6097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CC"/>
                </a:solidFill>
                <a:latin typeface=".VnTime" pitchFamily="34" charset="0"/>
              </a:rPr>
              <a:t>Cã          :   12 bót xanh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879600" y="4459288"/>
            <a:ext cx="5970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CC"/>
                </a:solidFill>
                <a:latin typeface=".VnTime" pitchFamily="34" charset="0"/>
              </a:rPr>
              <a:t>Cã          :     3 bót  ®á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879600" y="5068888"/>
            <a:ext cx="6732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CC"/>
                </a:solidFill>
                <a:latin typeface=".VnTime" pitchFamily="34" charset="0"/>
              </a:rPr>
              <a:t>Cã tÊt c¶:</a:t>
            </a:r>
            <a:r>
              <a:rPr lang="en-US" altLang="en-US" sz="3200">
                <a:solidFill>
                  <a:srgbClr val="0000CC"/>
                </a:solidFill>
              </a:rPr>
              <a:t> </a:t>
            </a:r>
            <a:r>
              <a:rPr lang="en-US" altLang="en-US" sz="4000" b="1">
                <a:solidFill>
                  <a:srgbClr val="0000CC"/>
                </a:solidFill>
              </a:rPr>
              <a:t>...  </a:t>
            </a:r>
            <a:r>
              <a:rPr lang="en-US" altLang="en-US" sz="4000" b="1">
                <a:solidFill>
                  <a:srgbClr val="0000CC"/>
                </a:solidFill>
                <a:latin typeface=".VnTime" pitchFamily="34" charset="0"/>
              </a:rPr>
              <a:t>c¸i bót?</a:t>
            </a:r>
          </a:p>
        </p:txBody>
      </p:sp>
      <p:sp>
        <p:nvSpPr>
          <p:cNvPr id="10247" name="Rectangle 1"/>
          <p:cNvSpPr>
            <a:spLocks noChangeArrowheads="1"/>
          </p:cNvSpPr>
          <p:nvPr/>
        </p:nvSpPr>
        <p:spPr bwMode="auto">
          <a:xfrm>
            <a:off x="1219200" y="228600"/>
            <a:ext cx="67579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err="1">
                <a:cs typeface="Arial" charset="0"/>
              </a:rPr>
              <a:t>Thứ</a:t>
            </a:r>
            <a:r>
              <a:rPr lang="en-US" altLang="en-US" sz="2800" b="1">
                <a:cs typeface="Arial" charset="0"/>
              </a:rPr>
              <a:t> </a:t>
            </a:r>
            <a:r>
              <a:rPr lang="en-US" altLang="en-US" sz="2800" b="1" smtClean="0">
                <a:cs typeface="Arial" charset="0"/>
              </a:rPr>
              <a:t>ba </a:t>
            </a:r>
            <a:r>
              <a:rPr lang="en-US" altLang="en-US" sz="2800" b="1" err="1">
                <a:cs typeface="Arial" charset="0"/>
              </a:rPr>
              <a:t>ngày</a:t>
            </a:r>
            <a:r>
              <a:rPr lang="en-US" altLang="en-US" sz="2800" b="1">
                <a:cs typeface="Arial" charset="0"/>
              </a:rPr>
              <a:t> </a:t>
            </a:r>
            <a:r>
              <a:rPr lang="en-US" altLang="en-US" sz="2800" b="1" smtClean="0">
                <a:cs typeface="Arial" charset="0"/>
              </a:rPr>
              <a:t>14 </a:t>
            </a:r>
            <a:r>
              <a:rPr lang="en-US" altLang="en-US" sz="2800" b="1" dirty="0" err="1">
                <a:cs typeface="Arial" charset="0"/>
              </a:rPr>
              <a:t>tháng</a:t>
            </a:r>
            <a:r>
              <a:rPr lang="en-US" altLang="en-US" sz="2800" b="1" dirty="0">
                <a:cs typeface="Arial" charset="0"/>
              </a:rPr>
              <a:t> </a:t>
            </a:r>
            <a:r>
              <a:rPr lang="en-US" altLang="en-US" sz="2800" b="1" dirty="0" smtClean="0">
                <a:cs typeface="Arial" charset="0"/>
              </a:rPr>
              <a:t>4 </a:t>
            </a:r>
            <a:r>
              <a:rPr lang="en-US" altLang="en-US" sz="2800" b="1" dirty="0" err="1">
                <a:cs typeface="Arial" charset="0"/>
              </a:rPr>
              <a:t>năm</a:t>
            </a:r>
            <a:r>
              <a:rPr lang="en-US" altLang="en-US" sz="2800" b="1" dirty="0">
                <a:cs typeface="Arial" charset="0"/>
              </a:rPr>
              <a:t> </a:t>
            </a:r>
            <a:r>
              <a:rPr lang="en-US" altLang="en-US" sz="2800" b="1" dirty="0" smtClean="0">
                <a:cs typeface="Arial" charset="0"/>
              </a:rPr>
              <a:t>2020</a:t>
            </a:r>
            <a:endParaRPr lang="en-US" altLang="en-US" sz="2800" b="1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cs typeface="Arial" charset="0"/>
              </a:rPr>
              <a:t>Toán</a:t>
            </a:r>
            <a:endParaRPr lang="en-US" altLang="en-US" sz="2800" b="1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cs typeface="Arial" charset="0"/>
              </a:rPr>
              <a:t>Luyện</a:t>
            </a:r>
            <a:r>
              <a:rPr lang="en-US" alt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Arial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Arial" charset="0"/>
              </a:rPr>
              <a:t>chung</a:t>
            </a:r>
            <a:endParaRPr lang="en-US" altLang="en-US" sz="28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124200" y="2625725"/>
            <a:ext cx="2362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248400" y="2625725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76400" y="3146425"/>
            <a:ext cx="441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724400" y="5068888"/>
            <a:ext cx="2030413" cy="7762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3" grpId="0"/>
      <p:bldP spid="8205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341688" y="3414713"/>
            <a:ext cx="2174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  <a:latin typeface=".VnTime" pitchFamily="34" charset="0"/>
              </a:rPr>
              <a:t>Bµi gi¶i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60375" y="4143375"/>
            <a:ext cx="8118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cs typeface="Arial" charset="0"/>
              </a:rPr>
              <a:t>Số cái bút có tất cả là: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300288" y="4692650"/>
            <a:ext cx="5797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latin typeface=".VnTime" pitchFamily="34" charset="0"/>
              </a:rPr>
              <a:t>12 + 3 = 15 ( c¸i bót)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868613" y="5302250"/>
            <a:ext cx="52181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latin typeface=".VnTime" pitchFamily="34" charset="0"/>
              </a:rPr>
              <a:t>§¸p sè: 15 c¸i bót.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214313" y="19050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latin typeface=".VnTime" pitchFamily="34" charset="0"/>
              </a:rPr>
              <a:t>Bµi 3: </a:t>
            </a:r>
            <a:r>
              <a:rPr lang="en-US" altLang="en-US" sz="3600" b="1">
                <a:solidFill>
                  <a:srgbClr val="0000CC"/>
                </a:solidFill>
                <a:latin typeface=".VnTime" pitchFamily="34" charset="0"/>
              </a:rPr>
              <a:t>Mét hép cã 12 bót xanh vµ 3 bót ®á. Hái hép ®ã cã tÊt c¶ bao nhiªu c¸i bót?</a:t>
            </a:r>
          </a:p>
        </p:txBody>
      </p:sp>
      <p:sp>
        <p:nvSpPr>
          <p:cNvPr id="11271" name="Rectangle 1"/>
          <p:cNvSpPr>
            <a:spLocks noChangeArrowheads="1"/>
          </p:cNvSpPr>
          <p:nvPr/>
        </p:nvSpPr>
        <p:spPr bwMode="auto">
          <a:xfrm>
            <a:off x="990600" y="88900"/>
            <a:ext cx="7010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 err="1" smtClean="0">
                <a:cs typeface="Arial" charset="0"/>
              </a:rPr>
              <a:t>Toán</a:t>
            </a:r>
            <a:endParaRPr lang="en-US" altLang="en-US" sz="2800" b="1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cs typeface="Arial" charset="0"/>
              </a:rPr>
              <a:t>Luyện</a:t>
            </a:r>
            <a:r>
              <a:rPr lang="en-US" alt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Arial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Arial" charset="0"/>
              </a:rPr>
              <a:t>chung</a:t>
            </a:r>
            <a:endParaRPr lang="en-US" altLang="en-US" sz="2800" b="1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vi-VN" sz="3600" u="sng" dirty="0" smtClean="0"/>
              <a:t>Bài tập 4: Điền số thích hợp vào ô trống (theo mẫu):</a:t>
            </a:r>
            <a:endParaRPr lang="en-US" sz="3600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</p:nvPr>
        </p:nvGraphicFramePr>
        <p:xfrm>
          <a:off x="1071539" y="1857375"/>
          <a:ext cx="685804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9721"/>
                <a:gridCol w="979721"/>
                <a:gridCol w="979721"/>
                <a:gridCol w="979721"/>
                <a:gridCol w="979721"/>
                <a:gridCol w="979721"/>
                <a:gridCol w="979721"/>
              </a:tblGrid>
              <a:tr h="620873">
                <a:tc rowSpan="2">
                  <a:txBody>
                    <a:bodyPr/>
                    <a:lstStyle/>
                    <a:p>
                      <a:pPr algn="ctr"/>
                      <a:r>
                        <a:rPr lang="vi-VN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873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 noGrp="1"/>
          </p:cNvGraphicFramePr>
          <p:nvPr>
            <p:ph sz="half" idx="4294967295"/>
          </p:nvPr>
        </p:nvGraphicFramePr>
        <p:xfrm>
          <a:off x="1071538" y="3929066"/>
          <a:ext cx="6858047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9721"/>
                <a:gridCol w="979721"/>
                <a:gridCol w="979721"/>
                <a:gridCol w="979721"/>
                <a:gridCol w="979721"/>
                <a:gridCol w="979721"/>
                <a:gridCol w="979721"/>
              </a:tblGrid>
              <a:tr h="620873">
                <a:tc rowSpan="2">
                  <a:txBody>
                    <a:bodyPr/>
                    <a:lstStyle/>
                    <a:p>
                      <a:r>
                        <a:rPr lang="vi-VN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873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43240" y="250030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15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250030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16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942" y="250030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17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250030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18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72330" y="250030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19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464344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13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464344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19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464344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17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3636" y="464344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14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72330" y="464344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12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210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Thứ ba ngày 14 tháng 4 năm 2020 Toán Luyện tập chung </vt:lpstr>
      <vt:lpstr>PowerPoint Presentation</vt:lpstr>
      <vt:lpstr>PowerPoint Presentation</vt:lpstr>
      <vt:lpstr>Bài tập 4: Điền số thích hợp vào ô trống (theo mẫu):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28</cp:revision>
  <dcterms:created xsi:type="dcterms:W3CDTF">2018-02-05T11:24:37Z</dcterms:created>
  <dcterms:modified xsi:type="dcterms:W3CDTF">2020-04-17T03:41:09Z</dcterms:modified>
</cp:coreProperties>
</file>