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3" r:id="rId1"/>
  </p:sldMasterIdLst>
  <p:notesMasterIdLst>
    <p:notesMasterId r:id="rId23"/>
  </p:notesMasterIdLst>
  <p:sldIdLst>
    <p:sldId id="342" r:id="rId2"/>
    <p:sldId id="331" r:id="rId3"/>
    <p:sldId id="341" r:id="rId4"/>
    <p:sldId id="339" r:id="rId5"/>
    <p:sldId id="330" r:id="rId6"/>
    <p:sldId id="335" r:id="rId7"/>
    <p:sldId id="336" r:id="rId8"/>
    <p:sldId id="322" r:id="rId9"/>
    <p:sldId id="357" r:id="rId10"/>
    <p:sldId id="358" r:id="rId11"/>
    <p:sldId id="359" r:id="rId12"/>
    <p:sldId id="345" r:id="rId13"/>
    <p:sldId id="343" r:id="rId14"/>
    <p:sldId id="350" r:id="rId15"/>
    <p:sldId id="351" r:id="rId16"/>
    <p:sldId id="352" r:id="rId17"/>
    <p:sldId id="353" r:id="rId18"/>
    <p:sldId id="354" r:id="rId19"/>
    <p:sldId id="355" r:id="rId20"/>
    <p:sldId id="337" r:id="rId21"/>
    <p:sldId id="338" r:id="rId22"/>
  </p:sldIdLst>
  <p:sldSz cx="9906000" cy="6858000" type="A4"/>
  <p:notesSz cx="6858000" cy="9144000"/>
  <p:custDataLst>
    <p:tags r:id="rId24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516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3CA0F4-B284-4D60-8265-B537EBA72122}" type="datetimeFigureOut">
              <a:rPr lang="en-US"/>
              <a:pPr>
                <a:defRPr/>
              </a:pPr>
              <a:t>28/04/2020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5E1033-07A4-4BDB-A70C-4A695DD94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18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25279-D822-41C1-8EAB-9E722D0C5337}" type="datetimeFigureOut">
              <a:rPr lang="en-US" smtClean="0"/>
              <a:pPr>
                <a:defRPr/>
              </a:pPr>
              <a:t>28/04/2020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B8FAE-0175-426D-A35A-D50FF68C2D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DA9D0-B5C9-48CB-B9EF-A782E723B923}" type="datetimeFigureOut">
              <a:rPr lang="en-US" smtClean="0"/>
              <a:pPr>
                <a:defRPr/>
              </a:pPr>
              <a:t>28/04/2020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C8D0B-5093-4609-A2FE-6ADC3747B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28C50-3D30-4F18-87D6-5177C93129F6}" type="datetimeFigureOut">
              <a:rPr lang="en-US" smtClean="0"/>
              <a:pPr>
                <a:defRPr/>
              </a:pPr>
              <a:t>28/04/2020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FC32E-2502-41CC-8DC2-C13340452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EFBB3-D7D4-408D-BAFC-F0CB42F85388}" type="datetimeFigureOut">
              <a:rPr lang="en-US" smtClean="0"/>
              <a:pPr>
                <a:defRPr/>
              </a:pPr>
              <a:t>28/04/2020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411A2-BF5B-4F84-8A36-941A846E23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828B-3A33-4823-AC9B-7BDC8D312F7B}" type="datetimeFigureOut">
              <a:rPr lang="en-US" smtClean="0"/>
              <a:pPr>
                <a:defRPr/>
              </a:pPr>
              <a:t>28/04/2020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53C9D-7352-4500-807D-A130141616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89D63-B0D8-4EB5-B628-D7A04F52A7C0}" type="datetimeFigureOut">
              <a:rPr lang="en-US" smtClean="0"/>
              <a:pPr>
                <a:defRPr/>
              </a:pPr>
              <a:t>28/04/2020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CABE-AB4E-41C0-A257-D28AD1D20A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9A4CA-CD19-48DD-9E97-77C74BC01032}" type="datetimeFigureOut">
              <a:rPr lang="en-US" smtClean="0"/>
              <a:pPr>
                <a:defRPr/>
              </a:pPr>
              <a:t>28/04/2020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6D9BA-B98E-4D39-9FB7-E79B41BFE7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EAF09-1108-4057-AB4B-E11B95B35D6B}" type="datetimeFigureOut">
              <a:rPr lang="en-US" smtClean="0"/>
              <a:pPr>
                <a:defRPr/>
              </a:pPr>
              <a:t>28/04/2020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F4C09-187E-492C-815A-FC880149E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F4DD8-63AA-4D30-B1E7-B614CC3960AF}" type="datetimeFigureOut">
              <a:rPr lang="en-US" smtClean="0"/>
              <a:pPr>
                <a:defRPr/>
              </a:pPr>
              <a:t>28/04/2020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FCC85-D578-4A13-9312-95379F4927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5D6A1E-B38F-463E-882E-A8C9AD53729A}" type="datetimeFigureOut">
              <a:rPr lang="en-US" smtClean="0"/>
              <a:pPr>
                <a:defRPr/>
              </a:pPr>
              <a:t>28/04/2020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CF0C6-5F84-4491-B9AD-07BA6B85F4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26D06-FF68-4BEE-86E3-576C4BC980A1}" type="datetimeFigureOut">
              <a:rPr lang="en-US" smtClean="0"/>
              <a:pPr>
                <a:defRPr/>
              </a:pPr>
              <a:t>28/04/2020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56D19-6FAF-47A5-916A-541807368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8FE711-4949-44C0-8A3F-29888A321251}" type="datetimeFigureOut">
              <a:rPr lang="en-US" smtClean="0"/>
              <a:pPr>
                <a:defRPr/>
              </a:pPr>
              <a:t>28/04/2020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32B9AC-045D-4572-8A12-0E164A22AA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21.png"/><Relationship Id="rId5" Type="http://schemas.openxmlformats.org/officeDocument/2006/relationships/hyperlink" Target="NHAP%20VB.doc" TargetMode="Externa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3.png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3.png"/><Relationship Id="rId4" Type="http://schemas.openxmlformats.org/officeDocument/2006/relationships/audio" Target="../media/audio6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2.xml"/><Relationship Id="rId4" Type="http://schemas.openxmlformats.org/officeDocument/2006/relationships/audio" Target="../media/audio7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5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image" Target="../media/image3.w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0.xml"/><Relationship Id="rId7" Type="http://schemas.openxmlformats.org/officeDocument/2006/relationships/image" Target="../media/image3.w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4.xml"/><Relationship Id="rId7" Type="http://schemas.openxmlformats.org/officeDocument/2006/relationships/image" Target="../media/image3.wmf"/><Relationship Id="rId2" Type="http://schemas.openxmlformats.org/officeDocument/2006/relationships/tags" Target="../tags/tag13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5" Type="http://schemas.openxmlformats.org/officeDocument/2006/relationships/tags" Target="../tags/tag16.xml"/><Relationship Id="rId10" Type="http://schemas.openxmlformats.org/officeDocument/2006/relationships/oleObject" Target="../embeddings/oleObject2.bin"/><Relationship Id="rId4" Type="http://schemas.openxmlformats.org/officeDocument/2006/relationships/tags" Target="../tags/tag15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9.xml"/><Relationship Id="rId7" Type="http://schemas.openxmlformats.org/officeDocument/2006/relationships/image" Target="../media/image3.w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935" y="1588"/>
            <a:ext cx="1023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132">
            <a:off x="-10318" y="-215900"/>
            <a:ext cx="1826419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80094">
            <a:off x="8502650" y="76200"/>
            <a:ext cx="17335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253729" y="1219200"/>
            <a:ext cx="7398544" cy="556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CHÀO MỪNG CÁC EM THAM GIA LỚP HỌC TRỰC TUYẾN</a:t>
            </a:r>
          </a:p>
        </p:txBody>
      </p:sp>
      <p:pic>
        <p:nvPicPr>
          <p:cNvPr id="2054" name="Picture 6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8123">
            <a:off x="8352764" y="5466689"/>
            <a:ext cx="1685925" cy="142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460">
            <a:off x="-330200" y="5470526"/>
            <a:ext cx="1826419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2559050" y="2809875"/>
            <a:ext cx="47879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Môn TIN HỌC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3879851" y="3328989"/>
            <a:ext cx="2204773" cy="395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Lớp: 5</a:t>
            </a:r>
          </a:p>
        </p:txBody>
      </p:sp>
      <p:sp>
        <p:nvSpPr>
          <p:cNvPr id="2058" name="WordArt 12"/>
          <p:cNvSpPr>
            <a:spLocks noChangeArrowheads="1" noChangeShapeType="1" noTextEdit="1"/>
          </p:cNvSpPr>
          <p:nvPr/>
        </p:nvSpPr>
        <p:spPr bwMode="auto">
          <a:xfrm>
            <a:off x="2550452" y="4572001"/>
            <a:ext cx="4622800" cy="631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i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Nguyễn Thị Đông</a:t>
            </a:r>
          </a:p>
        </p:txBody>
      </p:sp>
      <p:sp>
        <p:nvSpPr>
          <p:cNvPr id="2059" name="Rectangle 3"/>
          <p:cNvSpPr>
            <a:spLocks noChangeArrowheads="1"/>
          </p:cNvSpPr>
          <p:nvPr/>
        </p:nvSpPr>
        <p:spPr bwMode="auto">
          <a:xfrm>
            <a:off x="-82550" y="190501"/>
            <a:ext cx="1056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TRƯỜNG TIỂU HỌC  CỔ THÀNH</a:t>
            </a:r>
            <a:r>
              <a:rPr lang="en-US" b="1">
                <a:latin typeface="Times New Roman" pitchFamily="18" charset="0"/>
              </a:rPr>
              <a:t>     </a:t>
            </a:r>
            <a:endParaRPr lang="en-US" b="1">
              <a:latin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57022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86361"/>
            <a:ext cx="8915400" cy="1143000"/>
          </a:xfrm>
        </p:spPr>
        <p:txBody>
          <a:bodyPr>
            <a:norm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Câu 2: Em vào thẻ nào để tạo hiệu ứng nâng cao trong trang trình chiếu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1091" y="2171066"/>
            <a:ext cx="4835071" cy="9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974" y="3308509"/>
            <a:ext cx="5897165" cy="78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1777" y="4428691"/>
            <a:ext cx="4918727" cy="80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985989" y="3309257"/>
            <a:ext cx="598488" cy="65314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Câu 3: Em vào đâu để tạo hiệu ứng âm thanh trong trang trình chiếu?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8356" y="4052284"/>
            <a:ext cx="4434298" cy="84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4541" y="1628850"/>
            <a:ext cx="3984327" cy="90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2878" y="2900438"/>
            <a:ext cx="4567704" cy="73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62403" y="4132112"/>
            <a:ext cx="598488" cy="65314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0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4" name="Picture 3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412750" y="381000"/>
            <a:ext cx="949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9800"/>
            <a:ext cx="2641600" cy="2209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5100" y="5181600"/>
            <a:ext cx="957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7 0.0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55220" y="-36380"/>
            <a:ext cx="914400" cy="98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02650" y="5567364"/>
            <a:ext cx="140335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2400" y="57150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0" y="0"/>
            <a:ext cx="990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800" b="1">
                <a:latin typeface="Times New Roman" pitchFamily="18" charset="0"/>
              </a:rPr>
              <a:t>Thứ hai ngày </a:t>
            </a:r>
            <a:r>
              <a:rPr lang="en-US" altLang="en-US" sz="2800" b="1" smtClean="0">
                <a:latin typeface="Times New Roman" pitchFamily="18" charset="0"/>
              </a:rPr>
              <a:t>27 </a:t>
            </a:r>
            <a:r>
              <a:rPr lang="en-US" altLang="en-US" sz="2800" b="1">
                <a:latin typeface="Times New Roman" pitchFamily="18" charset="0"/>
              </a:rPr>
              <a:t>tháng 4 năm 2020</a:t>
            </a:r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3013075" y="411164"/>
            <a:ext cx="379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itchFamily="18" charset="0"/>
              </a:rPr>
              <a:t>Môn: TIN HỌC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81792" y="1095390"/>
            <a:ext cx="899795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4: TẠO HIỆU ỨNG CHO HÌNH ẢNH TRONG TRANG TRÌNH CHIẾU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Flowchart: Terminator 37"/>
          <p:cNvSpPr/>
          <p:nvPr/>
        </p:nvSpPr>
        <p:spPr>
          <a:xfrm>
            <a:off x="1592527" y="2727325"/>
            <a:ext cx="8124296" cy="973138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 được hiệu ứng cho hình ảnh trong trang trình chiếu.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lowchart: Terminator 38"/>
          <p:cNvSpPr/>
          <p:nvPr/>
        </p:nvSpPr>
        <p:spPr>
          <a:xfrm>
            <a:off x="1582209" y="3983039"/>
            <a:ext cx="8134615" cy="974725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 được hiệu ứng chuyển động theo đường thẳng hoặc xiên.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7"/>
          <p:cNvGrpSpPr>
            <a:grpSpLocks/>
          </p:cNvGrpSpPr>
          <p:nvPr/>
        </p:nvGrpSpPr>
        <p:grpSpPr bwMode="auto">
          <a:xfrm>
            <a:off x="-13758" y="2860766"/>
            <a:ext cx="1683677" cy="1945357"/>
            <a:chOff x="350838" y="1671059"/>
            <a:chExt cx="1554162" cy="3153710"/>
          </a:xfrm>
        </p:grpSpPr>
        <p:grpSp>
          <p:nvGrpSpPr>
            <p:cNvPr id="3085" name="Group 7"/>
            <p:cNvGrpSpPr>
              <a:grpSpLocks/>
            </p:cNvGrpSpPr>
            <p:nvPr/>
          </p:nvGrpSpPr>
          <p:grpSpPr bwMode="auto">
            <a:xfrm>
              <a:off x="914400" y="2133600"/>
              <a:ext cx="914400" cy="152400"/>
              <a:chOff x="0" y="1896"/>
              <a:chExt cx="5760" cy="120"/>
            </a:xfrm>
          </p:grpSpPr>
          <p:sp>
            <p:nvSpPr>
              <p:cNvPr id="3101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102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3086" name="Group 40"/>
            <p:cNvGrpSpPr>
              <a:grpSpLocks/>
            </p:cNvGrpSpPr>
            <p:nvPr/>
          </p:nvGrpSpPr>
          <p:grpSpPr bwMode="auto">
            <a:xfrm rot="5400000">
              <a:off x="-243681" y="3185319"/>
              <a:ext cx="1858962" cy="304800"/>
              <a:chOff x="0" y="1896"/>
              <a:chExt cx="5760" cy="120"/>
            </a:xfrm>
          </p:grpSpPr>
          <p:sp>
            <p:nvSpPr>
              <p:cNvPr id="3099" name="Rectangle 41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100" name="Rectangle 42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3087" name="Group 14"/>
            <p:cNvGrpSpPr>
              <a:grpSpLocks/>
            </p:cNvGrpSpPr>
            <p:nvPr/>
          </p:nvGrpSpPr>
          <p:grpSpPr bwMode="auto">
            <a:xfrm rot="5400000">
              <a:off x="147439" y="1881602"/>
              <a:ext cx="1057673" cy="636587"/>
              <a:chOff x="1567" y="1824"/>
              <a:chExt cx="2627" cy="1615"/>
            </a:xfrm>
          </p:grpSpPr>
          <p:sp>
            <p:nvSpPr>
              <p:cNvPr id="30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095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096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53" name="Oval 22"/>
              <p:cNvSpPr>
                <a:spLocks noChangeArrowheads="1"/>
              </p:cNvSpPr>
              <p:nvPr/>
            </p:nvSpPr>
            <p:spPr bwMode="gray">
              <a:xfrm>
                <a:off x="1567" y="2144"/>
                <a:ext cx="2614" cy="1075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098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1580" y="2085"/>
                <a:ext cx="2614" cy="1095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3088" name="Group 43"/>
            <p:cNvGrpSpPr>
              <a:grpSpLocks/>
            </p:cNvGrpSpPr>
            <p:nvPr/>
          </p:nvGrpSpPr>
          <p:grpSpPr bwMode="auto">
            <a:xfrm>
              <a:off x="990600" y="4191000"/>
              <a:ext cx="914400" cy="152400"/>
              <a:chOff x="0" y="1896"/>
              <a:chExt cx="5760" cy="120"/>
            </a:xfrm>
          </p:grpSpPr>
          <p:sp>
            <p:nvSpPr>
              <p:cNvPr id="3092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093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3089" name="Group 14"/>
            <p:cNvGrpSpPr>
              <a:grpSpLocks/>
            </p:cNvGrpSpPr>
            <p:nvPr/>
          </p:nvGrpSpPr>
          <p:grpSpPr bwMode="auto">
            <a:xfrm rot="5400000">
              <a:off x="144518" y="3978687"/>
              <a:ext cx="1052402" cy="639762"/>
              <a:chOff x="3645" y="1832"/>
              <a:chExt cx="2621" cy="1610"/>
            </a:xfrm>
          </p:grpSpPr>
          <p:sp>
            <p:nvSpPr>
              <p:cNvPr id="3090" name="Oval 18"/>
              <p:cNvSpPr>
                <a:spLocks noChangeArrowheads="1"/>
              </p:cNvSpPr>
              <p:nvPr/>
            </p:nvSpPr>
            <p:spPr bwMode="gray">
              <a:xfrm>
                <a:off x="4142" y="1832"/>
                <a:ext cx="1621" cy="161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091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3645" y="2090"/>
                <a:ext cx="2621" cy="1091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35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-879225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4" name="Picture 3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31799" y="1258904"/>
            <a:ext cx="8432799" cy="658835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>
            <a:hlinkClick r:id="rId5"/>
          </p:cNvPr>
          <p:cNvSpPr txBox="1">
            <a:spLocks noChangeArrowheads="1"/>
          </p:cNvSpPr>
          <p:nvPr/>
        </p:nvSpPr>
        <p:spPr bwMode="auto">
          <a:xfrm>
            <a:off x="228599" y="409469"/>
            <a:ext cx="8839201" cy="523220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22274" y="2147641"/>
            <a:ext cx="9225818" cy="3754874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Motion Paths.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 Effect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, chọn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Motion Paths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rồi chọn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Diagonal Up Right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5015" y="2071381"/>
            <a:ext cx="2303585" cy="9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4" name="Picture 3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199" y="2057400"/>
            <a:ext cx="9003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 Pane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Remove.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585" y="1846384"/>
            <a:ext cx="2873121" cy="74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4" name="Picture 3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64631" y="1741714"/>
            <a:ext cx="8948291" cy="280204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7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 trang trình chiếu, em có thể tạo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7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70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Hiệu ứng chuyển động </a:t>
            </a:r>
            <a:r>
              <a:rPr lang="en-US" sz="27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 biểu tượng </a:t>
            </a:r>
            <a:r>
              <a:rPr lang="en-US" sz="270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Add Animations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7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70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Chọn hướng chuyển động</a:t>
            </a:r>
            <a:r>
              <a:rPr lang="en-US" sz="27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mặc định hoặc theo đường thẳng hoặc đường xiên…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70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=&gt; cho hình ảnh và văn bản.</a:t>
            </a:r>
            <a:endParaRPr lang="en-US" sz="270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30882" y="658743"/>
            <a:ext cx="44560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8817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9" name="TextBox 25"/>
          <p:cNvSpPr txBox="1">
            <a:spLocks noChangeArrowheads="1"/>
          </p:cNvSpPr>
          <p:nvPr/>
        </p:nvSpPr>
        <p:spPr bwMode="auto">
          <a:xfrm>
            <a:off x="37516" y="762001"/>
            <a:ext cx="990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164" descr="slide0048_image0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48" y="48006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rved Left Arrow 6">
            <a:hlinkClick r:id="rId6" action="ppaction://hlinksldjump"/>
          </p:cNvPr>
          <p:cNvSpPr/>
          <p:nvPr/>
        </p:nvSpPr>
        <p:spPr>
          <a:xfrm>
            <a:off x="8502650" y="5562600"/>
            <a:ext cx="57785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2" name="Picture 3" descr="E:\Tieu hoc\2017 - 2018\DAY TOT\soc va hat 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56" y="3900056"/>
            <a:ext cx="371475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5550" y="76201"/>
            <a:ext cx="3549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bg1"/>
                </a:solidFill>
              </a:rPr>
              <a:t>Trò chơi</a:t>
            </a:r>
          </a:p>
          <a:p>
            <a:pPr algn="ctr"/>
            <a:r>
              <a:rPr lang="en-US" sz="1600" b="1" smtClean="0">
                <a:solidFill>
                  <a:schemeClr val="bg1"/>
                </a:solidFill>
              </a:rPr>
              <a:t>CHINH PHỤC RỪNG XANH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5300" y="2057400"/>
            <a:ext cx="396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778500" y="3862388"/>
            <a:ext cx="3302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1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778500" y="3862388"/>
            <a:ext cx="3302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2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778500" y="3938588"/>
            <a:ext cx="3302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3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778500" y="3938588"/>
            <a:ext cx="3302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4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778500" y="3862388"/>
            <a:ext cx="3302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5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pic>
        <p:nvPicPr>
          <p:cNvPr id="20" name="Picture 23" descr="Het g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1" y="3709988"/>
            <a:ext cx="3291681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hlinkClick r:id="" action="ppaction://noaction">
              <a:snd r:embed="rId9" name="SAI ROI.wav"/>
            </a:hlinkClick>
          </p:cNvPr>
          <p:cNvSpPr txBox="1">
            <a:spLocks noChangeArrowheads="1"/>
          </p:cNvSpPr>
          <p:nvPr/>
        </p:nvSpPr>
        <p:spPr bwMode="auto">
          <a:xfrm>
            <a:off x="5448300" y="1981200"/>
            <a:ext cx="396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5300" y="2053303"/>
            <a:ext cx="396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3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5_CC1_S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1219" grpId="0"/>
      <p:bldP spid="15" grpId="0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Box 25"/>
          <p:cNvSpPr txBox="1">
            <a:spLocks noChangeArrowheads="1"/>
          </p:cNvSpPr>
          <p:nvPr/>
        </p:nvSpPr>
        <p:spPr bwMode="auto">
          <a:xfrm>
            <a:off x="825500" y="779288"/>
            <a:ext cx="8337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thẻ nào sau đây để tạo hiệu ứng cho văn bản?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8" name="Picture 164" descr="slide0048_image0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48" y="48006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rved Left Arrow 9">
            <a:hlinkClick r:id="rId6" action="ppaction://hlinksldjump"/>
          </p:cNvPr>
          <p:cNvSpPr/>
          <p:nvPr/>
        </p:nvSpPr>
        <p:spPr>
          <a:xfrm>
            <a:off x="8502650" y="5562600"/>
            <a:ext cx="57785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2246" name="Text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92953" y="1699849"/>
            <a:ext cx="63676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Thẻ Insert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47" name="TextBox 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92953" y="3322273"/>
            <a:ext cx="63676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Thẻ Animations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48" name="Text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92953" y="2506299"/>
            <a:ext cx="63676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Transitions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49" name="Picture 2" descr="E:\Tieu hoc\2017 - 2018\DAY TOT\khi c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20" y="4412670"/>
            <a:ext cx="214458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70631" y="50801"/>
            <a:ext cx="3549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bg1"/>
                </a:solidFill>
              </a:rPr>
              <a:t>Trò chơi</a:t>
            </a:r>
          </a:p>
          <a:p>
            <a:pPr algn="ctr"/>
            <a:r>
              <a:rPr lang="en-US" sz="1600" b="1" smtClean="0">
                <a:solidFill>
                  <a:schemeClr val="bg1"/>
                </a:solidFill>
              </a:rPr>
              <a:t>CHINH PHỤC RỪNG XANH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118100" y="4776788"/>
            <a:ext cx="3302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1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118100" y="4776788"/>
            <a:ext cx="3302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2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118100" y="4852988"/>
            <a:ext cx="3302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3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118100" y="4852988"/>
            <a:ext cx="3302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4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118100" y="4776788"/>
            <a:ext cx="3302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5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pic>
        <p:nvPicPr>
          <p:cNvPr id="22" name="Picture 23" descr="Het g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1" y="4624388"/>
            <a:ext cx="3291681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46" grpId="0"/>
      <p:bldP spid="52247" grpId="0"/>
      <p:bldP spid="52247" grpId="1"/>
      <p:bldP spid="52248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/>
          </p:cNvSpPr>
          <p:nvPr>
            <p:ph type="title"/>
          </p:nvPr>
        </p:nvSpPr>
        <p:spPr>
          <a:xfrm>
            <a:off x="495300" y="896785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949325" y="2362201"/>
            <a:ext cx="4044950" cy="523220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908050" y="3260726"/>
            <a:ext cx="4044950" cy="523220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5686959" y="2289499"/>
            <a:ext cx="4044950" cy="523220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686959" y="3198814"/>
            <a:ext cx="4044950" cy="523220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urved Left Arrow 9">
            <a:hlinkClick r:id="rId5" action="ppaction://hlinksldjump"/>
          </p:cNvPr>
          <p:cNvSpPr/>
          <p:nvPr/>
        </p:nvSpPr>
        <p:spPr>
          <a:xfrm>
            <a:off x="8750300" y="5486400"/>
            <a:ext cx="57785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32465" name="Picture 164" descr="slide0048_image0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48" y="48006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66" name="Rectangle 5"/>
          <p:cNvSpPr>
            <a:spLocks noChangeArrowheads="1"/>
          </p:cNvSpPr>
          <p:nvPr/>
        </p:nvSpPr>
        <p:spPr bwMode="auto">
          <a:xfrm>
            <a:off x="5530850" y="3709988"/>
            <a:ext cx="3302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1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232467" name="Rectangle 5"/>
          <p:cNvSpPr>
            <a:spLocks noChangeArrowheads="1"/>
          </p:cNvSpPr>
          <p:nvPr/>
        </p:nvSpPr>
        <p:spPr bwMode="auto">
          <a:xfrm>
            <a:off x="5530850" y="3709988"/>
            <a:ext cx="3302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2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232468" name="Rectangle 5"/>
          <p:cNvSpPr>
            <a:spLocks noChangeArrowheads="1"/>
          </p:cNvSpPr>
          <p:nvPr/>
        </p:nvSpPr>
        <p:spPr bwMode="auto">
          <a:xfrm>
            <a:off x="5530850" y="3786188"/>
            <a:ext cx="3302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3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232469" name="Rectangle 5"/>
          <p:cNvSpPr>
            <a:spLocks noChangeArrowheads="1"/>
          </p:cNvSpPr>
          <p:nvPr/>
        </p:nvSpPr>
        <p:spPr bwMode="auto">
          <a:xfrm>
            <a:off x="5530850" y="3786188"/>
            <a:ext cx="3302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4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232470" name="Rectangle 5"/>
          <p:cNvSpPr>
            <a:spLocks noChangeArrowheads="1"/>
          </p:cNvSpPr>
          <p:nvPr/>
        </p:nvSpPr>
        <p:spPr bwMode="auto">
          <a:xfrm>
            <a:off x="5530850" y="3709988"/>
            <a:ext cx="3302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5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pic>
        <p:nvPicPr>
          <p:cNvPr id="232471" name="Picture 23" descr="Het gi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3557588"/>
            <a:ext cx="3291681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him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1" y="4664442"/>
            <a:ext cx="1972209" cy="190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70631" y="50801"/>
            <a:ext cx="3549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bg1"/>
                </a:solidFill>
              </a:rPr>
              <a:t>Trò chơi</a:t>
            </a:r>
          </a:p>
          <a:p>
            <a:pPr algn="ctr"/>
            <a:r>
              <a:rPr lang="en-US" sz="1600" b="1" smtClean="0">
                <a:solidFill>
                  <a:schemeClr val="bg1"/>
                </a:solidFill>
              </a:rPr>
              <a:t>CHINH PHỤC RỪNG XANH</a:t>
            </a:r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p 5_CC3_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0" dur="20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/>
      <p:bldP spid="232450" grpId="1"/>
      <p:bldP spid="232452" grpId="0"/>
      <p:bldP spid="232453" grpId="0"/>
      <p:bldP spid="232453" grpId="1"/>
      <p:bldP spid="232454" grpId="0"/>
      <p:bldP spid="232455" grpId="0"/>
      <p:bldP spid="232466" grpId="0"/>
      <p:bldP spid="232466" grpId="1"/>
      <p:bldP spid="232467" grpId="0"/>
      <p:bldP spid="232467" grpId="1"/>
      <p:bldP spid="232468" grpId="0"/>
      <p:bldP spid="232468" grpId="1"/>
      <p:bldP spid="232469" grpId="0"/>
      <p:bldP spid="232469" grpId="1"/>
      <p:bldP spid="232470" grpId="0"/>
      <p:bldP spid="23247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2673082" y="179077"/>
            <a:ext cx="4103422" cy="1377494"/>
            <a:chOff x="3357994" y="66064"/>
            <a:chExt cx="4032250" cy="1642496"/>
          </a:xfrm>
        </p:grpSpPr>
        <p:sp>
          <p:nvSpPr>
            <p:cNvPr id="14348" name="AutoShape 28"/>
            <p:cNvSpPr>
              <a:spLocks noChangeArrowheads="1"/>
            </p:cNvSpPr>
            <p:nvPr/>
          </p:nvSpPr>
          <p:spPr bwMode="auto">
            <a:xfrm>
              <a:off x="3357994" y="131142"/>
              <a:ext cx="4032250" cy="1577418"/>
            </a:xfrm>
            <a:prstGeom prst="flowChartPunchedTape">
              <a:avLst/>
            </a:prstGeom>
            <a:noFill/>
            <a:ln w="31750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4349" name="Text Box 29"/>
            <p:cNvSpPr>
              <a:spLocks noChangeArrowheads="1"/>
            </p:cNvSpPr>
            <p:nvPr/>
          </p:nvSpPr>
          <p:spPr bwMode="auto">
            <a:xfrm>
              <a:off x="3711849" y="66064"/>
              <a:ext cx="3455987" cy="1642496"/>
            </a:xfrm>
            <a:prstGeom prst="flowChartPunchedTap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smtClean="0">
                  <a:solidFill>
                    <a:srgbClr val="FF0000"/>
                  </a:solidFill>
                  <a:latin typeface="Times New Roman" pitchFamily="18" charset="0"/>
                </a:rPr>
                <a:t>Khởi </a:t>
              </a:r>
              <a:r>
                <a:rPr lang="vi-VN" altLang="en-US" sz="4800" b="1">
                  <a:solidFill>
                    <a:srgbClr val="FF0000"/>
                  </a:solidFill>
                  <a:latin typeface="Times New Roman" pitchFamily="18" charset="0"/>
                </a:rPr>
                <a:t>động</a:t>
              </a:r>
              <a:endParaRPr lang="en-US" altLang="en-US" sz="4800" b="1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340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4344" name="Picture 3" descr="Picture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4" descr="Picture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5" descr="Picture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6" descr="Picture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28"/>
          <p:cNvSpPr txBox="1">
            <a:spLocks noChangeArrowheads="1"/>
          </p:cNvSpPr>
          <p:nvPr/>
        </p:nvSpPr>
        <p:spPr bwMode="auto">
          <a:xfrm>
            <a:off x="439037" y="2040085"/>
            <a:ext cx="9052183" cy="150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800">
                <a:latin typeface="Times New Roman" pitchFamily="18" charset="0"/>
              </a:rPr>
              <a:t>Em hãy nêu cách sao chép nội dung văn bản trong Word vào trang trình chiếu PowerPoint?</a:t>
            </a:r>
            <a:endParaRPr lang="en-US" altLang="en-US" sz="2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54" y="212726"/>
            <a:ext cx="164928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094825" y="511175"/>
            <a:ext cx="2808419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pic>
        <p:nvPicPr>
          <p:cNvPr id="36868" name="Picture 6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8443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5676" y="-53843"/>
            <a:ext cx="1277938" cy="13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0" name="Group 3"/>
          <p:cNvGrpSpPr>
            <a:grpSpLocks/>
          </p:cNvGrpSpPr>
          <p:nvPr/>
        </p:nvGrpSpPr>
        <p:grpSpPr bwMode="auto">
          <a:xfrm>
            <a:off x="1209014" y="2276475"/>
            <a:ext cx="8502650" cy="2952750"/>
            <a:chOff x="1162050" y="2909888"/>
            <a:chExt cx="7848872" cy="2952328"/>
          </a:xfrm>
        </p:grpSpPr>
        <p:sp>
          <p:nvSpPr>
            <p:cNvPr id="36881" name="TextBox 8"/>
            <p:cNvSpPr txBox="1">
              <a:spLocks noChangeArrowheads="1"/>
            </p:cNvSpPr>
            <p:nvPr/>
          </p:nvSpPr>
          <p:spPr bwMode="auto">
            <a:xfrm>
              <a:off x="1162050" y="2909888"/>
              <a:ext cx="7848872" cy="1800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itchFamily="2" charset="2"/>
                <a:buChar char="q"/>
              </a:pPr>
              <a:r>
                <a:rPr lang="en-US" altLang="en-US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en-US" sz="37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Về nhà xem lại bài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7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Char char="q"/>
              </a:pPr>
              <a:r>
                <a:rPr lang="en-US" altLang="en-US" sz="37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Thực hành lại thao tác (nếu có máy) </a:t>
              </a:r>
            </a:p>
          </p:txBody>
        </p:sp>
        <p:sp>
          <p:nvSpPr>
            <p:cNvPr id="36882" name="TextBox 9"/>
            <p:cNvSpPr txBox="1">
              <a:spLocks noChangeArrowheads="1"/>
            </p:cNvSpPr>
            <p:nvPr/>
          </p:nvSpPr>
          <p:spPr bwMode="auto">
            <a:xfrm>
              <a:off x="1186282" y="5200496"/>
              <a:ext cx="6456488" cy="66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itchFamily="2" charset="2"/>
                <a:buChar char="q"/>
              </a:pPr>
              <a:r>
                <a:rPr lang="en-US" altLang="en-US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en-US" sz="37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Chuẩn bị tiết sau thực hành</a:t>
              </a:r>
            </a:p>
          </p:txBody>
        </p:sp>
      </p:grpSp>
      <p:pic>
        <p:nvPicPr>
          <p:cNvPr id="36871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56" y="5638800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1" y="5638800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5635625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75" y="5638800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32" y="5638800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09" y="5635625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786" y="5619750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44" y="5662613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19" y="5649913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596" y="5662613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3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2378472" y="1668463"/>
            <a:ext cx="4758663" cy="3744912"/>
            <a:chOff x="204" y="0"/>
            <a:chExt cx="2457" cy="2087"/>
          </a:xfrm>
        </p:grpSpPr>
        <p:grpSp>
          <p:nvGrpSpPr>
            <p:cNvPr id="37896" name="Group 5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37898" name="Picture 6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7899" name="Group 7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37900" name="AutoShape 8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 b="1">
                      <a:solidFill>
                        <a:schemeClr val="accent2"/>
                      </a:solidFill>
                      <a:latin typeface="Times New Roman" pitchFamily="18" charset="0"/>
                    </a:rPr>
                    <a:t>Tiết học kết thúc</a:t>
                  </a:r>
                </a:p>
              </p:txBody>
            </p:sp>
            <p:sp>
              <p:nvSpPr>
                <p:cNvPr id="37901" name="Freeform 9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7897" name="Rectangle 10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pic>
        <p:nvPicPr>
          <p:cNvPr id="37891" name="Picture 11" descr="B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6" y="6381750"/>
            <a:ext cx="963427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3" descr="SONNE000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54" y="115888"/>
            <a:ext cx="2808419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4" descr="55B125E2B3F4475E9391E46684A496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12" y="4365625"/>
            <a:ext cx="1238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4047" name="Picture 3" descr="312697088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07" y="4868864"/>
            <a:ext cx="1145381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5" name="Picture 12" descr="Frames PPT 0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18" y="-30163"/>
            <a:ext cx="9906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0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666 0.01665 L 0.18334 0.0166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-0.07214 L 0.05834 -0.0832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5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55220" y="-36380"/>
            <a:ext cx="914400" cy="98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02650" y="5567364"/>
            <a:ext cx="140335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2400" y="57150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0" y="0"/>
            <a:ext cx="990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800" b="1">
                <a:latin typeface="Times New Roman" pitchFamily="18" charset="0"/>
              </a:rPr>
              <a:t>Thứ hai ngày </a:t>
            </a:r>
            <a:r>
              <a:rPr lang="en-US" altLang="en-US" sz="2800" b="1" smtClean="0">
                <a:latin typeface="Times New Roman" pitchFamily="18" charset="0"/>
              </a:rPr>
              <a:t>28 </a:t>
            </a:r>
            <a:r>
              <a:rPr lang="en-US" altLang="en-US" sz="2800" b="1">
                <a:latin typeface="Times New Roman" pitchFamily="18" charset="0"/>
              </a:rPr>
              <a:t>tháng 4 năm 2020</a:t>
            </a:r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3013075" y="411164"/>
            <a:ext cx="379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itchFamily="18" charset="0"/>
              </a:rPr>
              <a:t>Môn: TIN HỌC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81792" y="1095390"/>
            <a:ext cx="899795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3: TẠO HIỆU ỨNG CHO VĂN BẢN TRONG TRANG TRÌNH CHIẾU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Flowchart: Terminator 37"/>
          <p:cNvSpPr/>
          <p:nvPr/>
        </p:nvSpPr>
        <p:spPr>
          <a:xfrm>
            <a:off x="1592527" y="2727325"/>
            <a:ext cx="8124296" cy="973138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 được hiệu ứng cho văn bản trong trang trình chiếu.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lowchart: Terminator 38"/>
          <p:cNvSpPr/>
          <p:nvPr/>
        </p:nvSpPr>
        <p:spPr>
          <a:xfrm>
            <a:off x="1582209" y="3983039"/>
            <a:ext cx="8134615" cy="974725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 cách chọn hiệu ứng âm thanh, thay đổi được tốc độ hiển thị hiệu ứng.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7"/>
          <p:cNvGrpSpPr>
            <a:grpSpLocks/>
          </p:cNvGrpSpPr>
          <p:nvPr/>
        </p:nvGrpSpPr>
        <p:grpSpPr bwMode="auto">
          <a:xfrm>
            <a:off x="-13758" y="2860766"/>
            <a:ext cx="1683677" cy="1945357"/>
            <a:chOff x="350838" y="1671059"/>
            <a:chExt cx="1554162" cy="3153710"/>
          </a:xfrm>
        </p:grpSpPr>
        <p:grpSp>
          <p:nvGrpSpPr>
            <p:cNvPr id="3085" name="Group 7"/>
            <p:cNvGrpSpPr>
              <a:grpSpLocks/>
            </p:cNvGrpSpPr>
            <p:nvPr/>
          </p:nvGrpSpPr>
          <p:grpSpPr bwMode="auto">
            <a:xfrm>
              <a:off x="914400" y="2133600"/>
              <a:ext cx="914400" cy="152400"/>
              <a:chOff x="0" y="1896"/>
              <a:chExt cx="5760" cy="120"/>
            </a:xfrm>
          </p:grpSpPr>
          <p:sp>
            <p:nvSpPr>
              <p:cNvPr id="3101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102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3086" name="Group 40"/>
            <p:cNvGrpSpPr>
              <a:grpSpLocks/>
            </p:cNvGrpSpPr>
            <p:nvPr/>
          </p:nvGrpSpPr>
          <p:grpSpPr bwMode="auto">
            <a:xfrm rot="5400000">
              <a:off x="-243681" y="3185319"/>
              <a:ext cx="1858962" cy="304800"/>
              <a:chOff x="0" y="1896"/>
              <a:chExt cx="5760" cy="120"/>
            </a:xfrm>
          </p:grpSpPr>
          <p:sp>
            <p:nvSpPr>
              <p:cNvPr id="3099" name="Rectangle 41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100" name="Rectangle 42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3087" name="Group 14"/>
            <p:cNvGrpSpPr>
              <a:grpSpLocks/>
            </p:cNvGrpSpPr>
            <p:nvPr/>
          </p:nvGrpSpPr>
          <p:grpSpPr bwMode="auto">
            <a:xfrm rot="5400000">
              <a:off x="147439" y="1881602"/>
              <a:ext cx="1057673" cy="636587"/>
              <a:chOff x="1567" y="1824"/>
              <a:chExt cx="2627" cy="1615"/>
            </a:xfrm>
          </p:grpSpPr>
          <p:sp>
            <p:nvSpPr>
              <p:cNvPr id="30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095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096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53" name="Oval 22"/>
              <p:cNvSpPr>
                <a:spLocks noChangeArrowheads="1"/>
              </p:cNvSpPr>
              <p:nvPr/>
            </p:nvSpPr>
            <p:spPr bwMode="gray">
              <a:xfrm>
                <a:off x="1567" y="2144"/>
                <a:ext cx="2614" cy="1075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098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1580" y="2085"/>
                <a:ext cx="2614" cy="1095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3088" name="Group 43"/>
            <p:cNvGrpSpPr>
              <a:grpSpLocks/>
            </p:cNvGrpSpPr>
            <p:nvPr/>
          </p:nvGrpSpPr>
          <p:grpSpPr bwMode="auto">
            <a:xfrm>
              <a:off x="990600" y="4191000"/>
              <a:ext cx="914400" cy="152400"/>
              <a:chOff x="0" y="1896"/>
              <a:chExt cx="5760" cy="120"/>
            </a:xfrm>
          </p:grpSpPr>
          <p:sp>
            <p:nvSpPr>
              <p:cNvPr id="3092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093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3089" name="Group 14"/>
            <p:cNvGrpSpPr>
              <a:grpSpLocks/>
            </p:cNvGrpSpPr>
            <p:nvPr/>
          </p:nvGrpSpPr>
          <p:grpSpPr bwMode="auto">
            <a:xfrm rot="5400000">
              <a:off x="144518" y="3978687"/>
              <a:ext cx="1052402" cy="639762"/>
              <a:chOff x="3645" y="1832"/>
              <a:chExt cx="2621" cy="1610"/>
            </a:xfrm>
          </p:grpSpPr>
          <p:sp>
            <p:nvSpPr>
              <p:cNvPr id="3090" name="Oval 18"/>
              <p:cNvSpPr>
                <a:spLocks noChangeArrowheads="1"/>
              </p:cNvSpPr>
              <p:nvPr/>
            </p:nvSpPr>
            <p:spPr bwMode="gray">
              <a:xfrm>
                <a:off x="4142" y="1832"/>
                <a:ext cx="1621" cy="161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091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3645" y="2090"/>
                <a:ext cx="2621" cy="1091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0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4344" name="Picture 3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4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5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6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9384" y="870857"/>
            <a:ext cx="9218323" cy="45704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vi-VN" altLang="en-US" sz="2800" b="1" u="sng"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vi-VN" alt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Em thực </a:t>
            </a:r>
            <a:r>
              <a:rPr lang="en-US" altLang="en-US" sz="2800" b="1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 các yêu cầu sau: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a.Tạo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bài trình chiếu có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ng tiện giao thông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gồm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2 trang: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Trang 1: Tên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có phông chữ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Times New Roman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, cỡ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Trang 2: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Đoạn v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n ngắn giới thiệu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về ph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ng tiện giao thông mà em thích (có hình minh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họa ph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tiện 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b. L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bài trình chiếu có tên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ng tiện giao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thông vào th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mục của em trong máy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tính.  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1" name="Picture 3" descr="Picture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Picture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Picture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Picture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3843" y="369331"/>
            <a:ext cx="9740900" cy="6612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vi-VN" altLang="en-US" sz="2800" b="1" u="sng"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altLang="en-US" sz="2800" b="1" u="sng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800" b="1" u="sng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Tạo hiệu ứng 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altLang="en-US" sz="2800" b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sz="2800" b="1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bản.</a:t>
            </a:r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5647" y="1454686"/>
            <a:ext cx="3719096" cy="8925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600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r>
              <a:rPr lang="en-US" altLang="en-US" sz="2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6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văn bản muốn tạo hiệu ứng.</a:t>
            </a:r>
            <a:endParaRPr lang="en-US" altLang="en-US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21258" y="2866970"/>
            <a:ext cx="2934466" cy="8925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6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Chọn </a:t>
            </a:r>
            <a:r>
              <a:rPr lang="en-US" altLang="en-US" sz="26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altLang="en-US" sz="2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Animations. </a:t>
            </a:r>
            <a:endParaRPr lang="en-US" altLang="en-US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95647" y="4310736"/>
            <a:ext cx="3569676" cy="20928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6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Nháy chọn     để mở ra danh sách hiệu ứng như hình bên rồi chọn một trong các hiệu ứng có trong danh sách.</a:t>
            </a:r>
            <a:endParaRPr lang="en-US" altLang="en-US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8"/>
          <a:srcRect b="1569"/>
          <a:stretch/>
        </p:blipFill>
        <p:spPr bwMode="auto">
          <a:xfrm>
            <a:off x="173843" y="1741714"/>
            <a:ext cx="5879110" cy="466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Curved Connector 20"/>
          <p:cNvCxnSpPr/>
          <p:nvPr/>
        </p:nvCxnSpPr>
        <p:spPr>
          <a:xfrm rot="10800000">
            <a:off x="2567356" y="2145325"/>
            <a:ext cx="3653901" cy="983519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>
            <a:off x="1899139" y="3128841"/>
            <a:ext cx="4322117" cy="1416477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6185" y="1119554"/>
            <a:ext cx="568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a. Hiệu ứng chuyển động  cơ bản.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99179" y="4259341"/>
            <a:ext cx="285978" cy="57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975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1" name="Picture 3" descr="Picture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Picture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Picture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Picture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3843" y="263824"/>
            <a:ext cx="9740900" cy="6612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vi-VN" altLang="en-US" sz="2800" b="1" u="sng"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altLang="en-US" sz="2800" b="1" u="sng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800" b="1" u="sng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Tạo hiệu ứng 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altLang="en-US" sz="2800" b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sz="2800" b="1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bản.</a:t>
            </a:r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185" y="1119554"/>
            <a:ext cx="568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Hiệu ứng chuyển động  nâng cao.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29831" y="1291897"/>
            <a:ext cx="3667580" cy="954107"/>
          </a:xfrm>
          <a:prstGeom prst="rect">
            <a:avLst/>
          </a:prstGeom>
          <a:solidFill>
            <a:schemeClr val="bg1"/>
          </a:soli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oạn văn bản muốn tạo hiệu ứng.</a:t>
            </a:r>
            <a:endParaRPr lang="en-US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29830" y="2673335"/>
            <a:ext cx="3658939" cy="1384995"/>
          </a:xfrm>
          <a:prstGeom prst="rect">
            <a:avLst/>
          </a:prstGeom>
          <a:solidFill>
            <a:schemeClr val="bg1"/>
          </a:soli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Chọn </a:t>
            </a:r>
            <a:r>
              <a:rPr lang="en-US" altLang="en-US" sz="28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Animations,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Custom Animation. </a:t>
            </a:r>
            <a:endParaRPr lang="en-US" alt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21190" y="4286734"/>
            <a:ext cx="3667580" cy="2246769"/>
          </a:xfrm>
          <a:prstGeom prst="rect">
            <a:avLst/>
          </a:prstGeom>
          <a:solidFill>
            <a:schemeClr val="bg1"/>
          </a:soli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Trên cửa sổ bên phải trang soạn thảo, chọn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 Effect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rồi chọn hiệu ứng từ danh sách như hình bên.</a:t>
            </a:r>
            <a:endParaRPr lang="en-US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8"/>
          <a:srcRect b="3999"/>
          <a:stretch/>
        </p:blipFill>
        <p:spPr bwMode="auto">
          <a:xfrm>
            <a:off x="59034" y="1768951"/>
            <a:ext cx="5872843" cy="479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Curved Connector 22"/>
          <p:cNvCxnSpPr/>
          <p:nvPr/>
        </p:nvCxnSpPr>
        <p:spPr>
          <a:xfrm rot="10800000">
            <a:off x="2087341" y="2073501"/>
            <a:ext cx="4042490" cy="93933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0800000">
            <a:off x="5678330" y="3831771"/>
            <a:ext cx="507094" cy="551542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0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1" name="Picture 3" descr="Picture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Picture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Picture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Picture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3585" y="192362"/>
            <a:ext cx="9254122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vi-VN" altLang="en-US" sz="2800" b="1" u="sng"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altLang="en-US" sz="2800" b="1" u="sng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800" b="1" u="sng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Tạo hiệu ứng 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âm thanh, thay đổi tốc độ hiển thị hiệu ứng.</a:t>
            </a:r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343" y="1524477"/>
            <a:ext cx="9171364" cy="153888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 eaLnBrk="1" hangingPunct="1">
              <a:spcBef>
                <a:spcPts val="600"/>
              </a:spcBef>
              <a:buFontTx/>
              <a:buChar char="-"/>
              <a:defRPr/>
            </a:pP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altLang="en-US" sz="28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Animations,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ở mục                                         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rồi chọn một trong các hiệu ứng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âm  thanh từ danh sách.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6343" y="3357419"/>
            <a:ext cx="9171364" cy="1461939"/>
          </a:xfrm>
          <a:prstGeom prst="rect">
            <a:avLst/>
          </a:prstGeom>
          <a:solidFill>
            <a:schemeClr val="bg1"/>
          </a:soli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 eaLnBrk="1" hangingPunct="1">
              <a:spcBef>
                <a:spcPts val="600"/>
              </a:spcBef>
              <a:buFontTx/>
              <a:buChar char="-"/>
              <a:defRPr/>
            </a:pP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altLang="en-US" sz="28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Animations,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ở mục                                         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rồi chọn một trong các kiểu hiển thị tốc độ của hiệu ứng từ danh sách.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182456"/>
              </p:ext>
            </p:extLst>
          </p:nvPr>
        </p:nvGraphicFramePr>
        <p:xfrm>
          <a:off x="5122986" y="3357419"/>
          <a:ext cx="4056664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Bitmap Image" r:id="rId8" imgW="2066667" imgH="266737" progId="Paint.Picture">
                  <p:embed/>
                </p:oleObj>
              </mc:Choice>
              <mc:Fallback>
                <p:oleObj name="Bitmap Image" r:id="rId8" imgW="2066667" imgH="26673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986" y="3357419"/>
                        <a:ext cx="4056664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796562" y="4819358"/>
            <a:ext cx="6861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>
                <a:latin typeface="Times New Roman" pitchFamily="18" charset="0"/>
                <a:cs typeface="Times New Roman" pitchFamily="18" charset="0"/>
              </a:rPr>
              <a:t>Có 3 mức điều chỉnh tốc độ hiển thị hiệu ứng: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Slow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nl-NL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chậm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Medium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: trung bình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Fast</a:t>
            </a:r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408910"/>
              </p:ext>
            </p:extLst>
          </p:nvPr>
        </p:nvGraphicFramePr>
        <p:xfrm>
          <a:off x="5418245" y="1469212"/>
          <a:ext cx="3949462" cy="164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Bitmap Image" r:id="rId10" imgW="3029373" imgH="4172532" progId="Paint.Picture">
                  <p:embed/>
                </p:oleObj>
              </mc:Choice>
              <mc:Fallback>
                <p:oleObj name="Bitmap Image" r:id="rId10" imgW="3029373" imgH="4172532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0472"/>
                      <a:stretch>
                        <a:fillRect/>
                      </a:stretch>
                    </p:blipFill>
                    <p:spPr bwMode="auto">
                      <a:xfrm>
                        <a:off x="5418245" y="1469212"/>
                        <a:ext cx="3949462" cy="164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43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4" name="Picture 3" descr="Picture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Picture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Picture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71" y="174883"/>
            <a:ext cx="9906000" cy="10310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algn="ctr" eaLnBrk="1" hangingPunct="1">
              <a:spcBef>
                <a:spcPts val="600"/>
              </a:spcBef>
              <a:buNone/>
              <a:defRPr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Tạo hiệu ứng chuyển động</a:t>
            </a:r>
          </a:p>
          <a:p>
            <a:pPr marL="514350" indent="-514350" eaLnBrk="1" hangingPunct="1">
              <a:spcBef>
                <a:spcPts val="600"/>
              </a:spcBef>
              <a:buNone/>
              <a:defRPr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a) Hiệu ứng chuyển động cơ bản</a:t>
            </a:r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0478" y="1212651"/>
            <a:ext cx="9233808" cy="29854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8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văn bản muốn tạo hiệu ứng.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 2:</a:t>
            </a: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Chọn thẻ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 3:</a:t>
            </a: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Nháy chọn     để mở ra danh sách hiệu ứng rồi chọn một trong các hiệu ứng có trong danh sách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buNone/>
              <a:defRPr/>
            </a:pPr>
            <a:endParaRPr lang="en-US" altLang="en-US" sz="28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buNone/>
              <a:defRPr/>
            </a:pPr>
            <a:endParaRPr lang="en-US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90029" y="2154087"/>
            <a:ext cx="285978" cy="57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478" y="2822597"/>
            <a:ext cx="9906000" cy="10310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eaLnBrk="1" hangingPunct="1">
              <a:spcBef>
                <a:spcPts val="600"/>
              </a:spcBef>
              <a:buNone/>
              <a:defRPr/>
            </a:pP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spcBef>
                <a:spcPts val="600"/>
              </a:spcBef>
              <a:buNone/>
              <a:defRPr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b) Hiệu ứng chuyển động nâng cao</a:t>
            </a:r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8686" y="4027717"/>
            <a:ext cx="9245600" cy="24776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8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văn bản muốn tạo hiệu ứng.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 2:</a:t>
            </a: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Chọn thẻ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Animations,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Custom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Animation.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 3:</a:t>
            </a: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Trên cửa sổ bên phải trang soạn thảo, chọn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 Effect</a:t>
            </a: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rồi chọn hiệu ứng từ danh sách.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endParaRPr lang="en-US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023"/>
            <a:ext cx="8915400" cy="2163762"/>
          </a:xfrm>
        </p:spPr>
        <p:txBody>
          <a:bodyPr>
            <a:noAutofit/>
          </a:bodyPr>
          <a:lstStyle/>
          <a:p>
            <a:r>
              <a:rPr lang="en-US" sz="28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 1: Để tạo hiệu ứng chuyển động cho văn bản, em chọn nút lệnh nào?</a:t>
            </a:r>
            <a:endParaRPr lang="en-US" sz="2800" b="1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8289" y="2511945"/>
            <a:ext cx="1468210" cy="118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083" y="2377575"/>
            <a:ext cx="1907310" cy="121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6880" y="2405699"/>
            <a:ext cx="2045692" cy="121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48527" y="3015185"/>
            <a:ext cx="598488" cy="65314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2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4&quot;/&gt;&lt;property id=&quot;20307&quot; value=&quot;305&quot;/&gt;&lt;/object&gt;&lt;object type=&quot;3&quot; unique_id=&quot;10007&quot;&gt;&lt;property id=&quot;20148&quot; value=&quot;5&quot;/&gt;&lt;property id=&quot;20300&quot; value=&quot;Slide 3&quot;/&gt;&lt;property id=&quot;20307&quot; value=&quot;306&quot;/&gt;&lt;/object&gt;&lt;object type=&quot;3&quot; unique_id=&quot;10024&quot;&gt;&lt;property id=&quot;20148&quot; value=&quot;5&quot;/&gt;&lt;property id=&quot;20300&quot; value=&quot;Slide 10&quot;/&gt;&lt;property id=&quot;20307&quot; value=&quot;277&quot;/&gt;&lt;/object&gt;&lt;object type=&quot;3&quot; unique_id=&quot;11815&quot;&gt;&lt;property id=&quot;20148&quot; value=&quot;5&quot;/&gt;&lt;property id=&quot;20300&quot; value=&quot;Slide 2&quot;/&gt;&lt;property id=&quot;20307&quot; value=&quot;317&quot;/&gt;&lt;/object&gt;&lt;object type=&quot;3&quot; unique_id=&quot;12150&quot;&gt;&lt;property id=&quot;20148&quot; value=&quot;5&quot;/&gt;&lt;property id=&quot;20300&quot; value=&quot;Slide 8&quot;/&gt;&lt;property id=&quot;20307&quot; value=&quot;322&quot;/&gt;&lt;/object&gt;&lt;object type=&quot;3&quot; unique_id=&quot;12237&quot;&gt;&lt;property id=&quot;20148&quot; value=&quot;5&quot;/&gt;&lt;property id=&quot;20300&quot; value=&quot;Slide 5&quot;/&gt;&lt;property id=&quot;20307&quot; value=&quot;323&quot;/&gt;&lt;/object&gt;&lt;object type=&quot;3&quot; unique_id=&quot;12238&quot;&gt;&lt;property id=&quot;20148&quot; value=&quot;5&quot;/&gt;&lt;property id=&quot;20300&quot; value=&quot;Slide 7&quot;/&gt;&lt;property id=&quot;20307&quot; value=&quot;324&quot;/&gt;&lt;/object&gt;&lt;object type=&quot;3&quot; unique_id=&quot;12481&quot;&gt;&lt;property id=&quot;20148&quot; value=&quot;5&quot;/&gt;&lt;property id=&quot;20300&quot; value=&quot;Slide 1&quot;/&gt;&lt;property id=&quot;20307&quot; value=&quot;326&quot;/&gt;&lt;/object&gt;&lt;object type=&quot;3&quot; unique_id=&quot;12657&quot;&gt;&lt;property id=&quot;20148&quot; value=&quot;5&quot;/&gt;&lt;property id=&quot;20300&quot; value=&quot;Slide 6&quot;/&gt;&lt;property id=&quot;20307&quot; value=&quot;328&quot;/&gt;&lt;/object&gt;&lt;object type=&quot;3&quot; unique_id=&quot;12700&quot;&gt;&lt;property id=&quot;20148&quot; value=&quot;5&quot;/&gt;&lt;property id=&quot;20300&quot; value=&quot;Slide 9&quot;/&gt;&lt;property id=&quot;20307&quot; value=&quot;329&quot;/&gt;&lt;/object&gt;&lt;/object&gt;&lt;object type=&quot;8&quot; unique_id=&quot;10048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2572</TotalTime>
  <Words>980</Words>
  <Application>Microsoft Office PowerPoint</Application>
  <PresentationFormat>A4 Paper (210x297 mm)</PresentationFormat>
  <Paragraphs>115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Constantia</vt:lpstr>
      <vt:lpstr>Times New Roman</vt:lpstr>
      <vt:lpstr>Tw Cen MT</vt:lpstr>
      <vt:lpstr>Wingdings</vt:lpstr>
      <vt:lpstr>Wingdings 2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Để tạo hiệu ứng chuyển động cho văn bản, em chọn nút lệnh nào?</vt:lpstr>
      <vt:lpstr>Câu 2: Em vào thẻ nào để tạo hiệu ứng nâng cao trong trang trình chiếu</vt:lpstr>
      <vt:lpstr>Câu 3: Em vào đâu để tạo hiệu ứng âm thanh trong trang trình chiếu?</vt:lpstr>
      <vt:lpstr>PowerPoint Presentation</vt:lpstr>
      <vt:lpstr>PowerPoint Presentation</vt:lpstr>
      <vt:lpstr>PowerPoint Presentation</vt:lpstr>
      <vt:lpstr>Muốn thay đổi hay gỡ bỏ hiệu ứng đã chọn ?</vt:lpstr>
      <vt:lpstr>PowerPoint Presentation</vt:lpstr>
      <vt:lpstr>PowerPoint Presentation</vt:lpstr>
      <vt:lpstr>PowerPoint Presentation</vt:lpstr>
      <vt:lpstr>Trong một bài trình chiếu em có thể tạo được bao nhiêu trang trình chiếu?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lich</dc:creator>
  <cp:lastModifiedBy>Mai Anh Trần</cp:lastModifiedBy>
  <cp:revision>232</cp:revision>
  <dcterms:created xsi:type="dcterms:W3CDTF">2015-01-27T02:31:58Z</dcterms:created>
  <dcterms:modified xsi:type="dcterms:W3CDTF">2020-04-28T00:45:00Z</dcterms:modified>
</cp:coreProperties>
</file>