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290" r:id="rId4"/>
    <p:sldId id="316" r:id="rId5"/>
    <p:sldId id="322" r:id="rId6"/>
    <p:sldId id="333" r:id="rId7"/>
    <p:sldId id="340" r:id="rId8"/>
    <p:sldId id="343" r:id="rId9"/>
    <p:sldId id="344" r:id="rId10"/>
    <p:sldId id="345" r:id="rId11"/>
    <p:sldId id="337" r:id="rId12"/>
    <p:sldId id="298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9900"/>
    <a:srgbClr val="DCE4BE"/>
    <a:srgbClr val="CC3300"/>
    <a:srgbClr val="9900FF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/>
    <p:restoredTop sz="94660"/>
  </p:normalViewPr>
  <p:slideViewPr>
    <p:cSldViewPr showGuides="1">
      <p:cViewPr>
        <p:scale>
          <a:sx n="76" d="100"/>
          <a:sy n="76" d="100"/>
        </p:scale>
        <p:origin x="-1218" y="60"/>
      </p:cViewPr>
      <p:guideLst>
        <p:guide orient="horz" pos="2196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5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4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71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5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491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Text Placeholder 491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056" name="Group 3"/>
            <p:cNvGrpSpPr/>
            <p:nvPr userDrawn="1"/>
          </p:nvGrpSpPr>
          <p:grpSpPr>
            <a:xfrm rot="-215207">
              <a:off x="3675" y="234"/>
              <a:ext cx="1865" cy="3636"/>
              <a:chOff x="3001" y="767"/>
              <a:chExt cx="1865" cy="3636"/>
            </a:xfrm>
          </p:grpSpPr>
          <p:sp>
            <p:nvSpPr>
              <p:cNvPr id="2090" name="Freeform 4"/>
              <p:cNvSpPr/>
              <p:nvPr userDrawn="1"/>
            </p:nvSpPr>
            <p:spPr>
              <a:xfrm rot="-941477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5"/>
              <p:cNvSpPr/>
              <p:nvPr userDrawn="1"/>
            </p:nvSpPr>
            <p:spPr>
              <a:xfrm rot="-9414770" flipV="1">
                <a:off x="4024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6"/>
              <p:cNvSpPr/>
              <p:nvPr userDrawn="1"/>
            </p:nvSpPr>
            <p:spPr>
              <a:xfrm rot="-9414770" flipV="1">
                <a:off x="3636" y="215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7"/>
              <p:cNvSpPr/>
              <p:nvPr userDrawn="1"/>
            </p:nvSpPr>
            <p:spPr>
              <a:xfrm rot="-941477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8"/>
              <p:cNvSpPr/>
              <p:nvPr userDrawn="1"/>
            </p:nvSpPr>
            <p:spPr>
              <a:xfrm rot="-9414770" flipV="1">
                <a:off x="3833" y="2203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9"/>
              <p:cNvSpPr/>
              <p:nvPr userDrawn="1"/>
            </p:nvSpPr>
            <p:spPr>
              <a:xfrm rot="-9414770" flipV="1">
                <a:off x="3886" y="1316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10"/>
              <p:cNvSpPr/>
              <p:nvPr userDrawn="1"/>
            </p:nvSpPr>
            <p:spPr>
              <a:xfrm rot="-9414770" flipV="1">
                <a:off x="3000" y="2343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3" name="Group 17"/>
            <p:cNvGrpSpPr/>
            <p:nvPr userDrawn="1"/>
          </p:nvGrpSpPr>
          <p:grpSpPr>
            <a:xfrm rot="3220060">
              <a:off x="2636" y="750"/>
              <a:ext cx="569" cy="636"/>
              <a:chOff x="1727" y="866"/>
              <a:chExt cx="129" cy="157"/>
            </a:xfrm>
          </p:grpSpPr>
          <p:sp>
            <p:nvSpPr>
              <p:cNvPr id="2087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" name="Group 21"/>
            <p:cNvGrpSpPr/>
            <p:nvPr userDrawn="1"/>
          </p:nvGrpSpPr>
          <p:grpSpPr>
            <a:xfrm rot="-6691250">
              <a:off x="3632" y="107"/>
              <a:ext cx="356" cy="608"/>
              <a:chOff x="1738" y="866"/>
              <a:chExt cx="129" cy="157"/>
            </a:xfrm>
          </p:grpSpPr>
          <p:sp>
            <p:nvSpPr>
              <p:cNvPr id="2084" name="Freeform 22"/>
              <p:cNvSpPr/>
              <p:nvPr userDrawn="1"/>
            </p:nvSpPr>
            <p:spPr>
              <a:xfrm>
                <a:off x="173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3"/>
              <p:cNvSpPr/>
              <p:nvPr userDrawn="1"/>
            </p:nvSpPr>
            <p:spPr>
              <a:xfrm>
                <a:off x="179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24"/>
              <p:cNvSpPr/>
              <p:nvPr userDrawn="1"/>
            </p:nvSpPr>
            <p:spPr>
              <a:xfrm>
                <a:off x="178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5" name="Group 25"/>
            <p:cNvGrpSpPr/>
            <p:nvPr userDrawn="1"/>
          </p:nvGrpSpPr>
          <p:grpSpPr>
            <a:xfrm rot="8524840">
              <a:off x="677" y="3298"/>
              <a:ext cx="500" cy="500"/>
              <a:chOff x="1727" y="877"/>
              <a:chExt cx="129" cy="156"/>
            </a:xfrm>
          </p:grpSpPr>
          <p:sp>
            <p:nvSpPr>
              <p:cNvPr id="2081" name="Freeform 26"/>
              <p:cNvSpPr/>
              <p:nvPr userDrawn="1"/>
            </p:nvSpPr>
            <p:spPr>
              <a:xfrm>
                <a:off x="1727" y="87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7"/>
              <p:cNvSpPr/>
              <p:nvPr userDrawn="1"/>
            </p:nvSpPr>
            <p:spPr>
              <a:xfrm>
                <a:off x="1786" y="90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28"/>
              <p:cNvSpPr/>
              <p:nvPr userDrawn="1"/>
            </p:nvSpPr>
            <p:spPr>
              <a:xfrm>
                <a:off x="1772" y="100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" name="Group 29"/>
            <p:cNvGrpSpPr/>
            <p:nvPr userDrawn="1"/>
          </p:nvGrpSpPr>
          <p:grpSpPr>
            <a:xfrm rot="4106450" flipH="1">
              <a:off x="403" y="250"/>
              <a:ext cx="708" cy="891"/>
              <a:chOff x="1727" y="866"/>
              <a:chExt cx="129" cy="157"/>
            </a:xfrm>
          </p:grpSpPr>
          <p:sp>
            <p:nvSpPr>
              <p:cNvPr id="2078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" name="Group 33"/>
            <p:cNvGrpSpPr/>
            <p:nvPr userDrawn="1"/>
          </p:nvGrpSpPr>
          <p:grpSpPr>
            <a:xfrm rot="10015322" flipH="1">
              <a:off x="4636" y="2392"/>
              <a:ext cx="708" cy="891"/>
              <a:chOff x="1727" y="866"/>
              <a:chExt cx="129" cy="157"/>
            </a:xfrm>
          </p:grpSpPr>
          <p:sp>
            <p:nvSpPr>
              <p:cNvPr id="2075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3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81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32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TextEdit="1"/>
          </p:cNvSpPr>
          <p:nvPr/>
        </p:nvSpPr>
        <p:spPr>
          <a:xfrm>
            <a:off x="0" y="1676400"/>
            <a:ext cx="914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VỚI LỚP HỌC TRỰC TUYẾN HÔN NAY</a:t>
            </a:r>
          </a:p>
          <a:p>
            <a:pPr algn="ctr"/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" descr="roses_swaying_back_an_a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562600"/>
            <a:ext cx="1905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roses_swaying_back_an_a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0"/>
            <a:ext cx="1905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roses_swaying_back_an_a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257800"/>
            <a:ext cx="1828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6" descr="roses_swaying_back_an_a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3800"/>
            <a:ext cx="1752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6" descr="roses_swaying_back_an_a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181600"/>
            <a:ext cx="1752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Oval 11"/>
          <p:cNvSpPr/>
          <p:nvPr/>
        </p:nvSpPr>
        <p:spPr>
          <a:xfrm>
            <a:off x="1585278" y="2227580"/>
            <a:ext cx="5387975" cy="7731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 cap="sq" cmpd="tri">
            <a:solidFill>
              <a:srgbClr val="008000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sz="3200" b="1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MÔN TOÁN</a:t>
            </a:r>
            <a:endParaRPr sz="3200" b="1" dirty="0">
              <a:solidFill>
                <a:srgbClr val="00206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3082" name="WordArt 12" descr="Purple mesh"/>
          <p:cNvSpPr>
            <a:spLocks noTextEdit="1"/>
          </p:cNvSpPr>
          <p:nvPr/>
        </p:nvSpPr>
        <p:spPr>
          <a:xfrm>
            <a:off x="1828800" y="3733800"/>
            <a:ext cx="586676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5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 b="1">
                <a:ln w="12700" cap="sq" cmpd="sng">
                  <a:solidFill>
                    <a:srgbClr val="FFFF00"/>
                  </a:solidFill>
                  <a:prstDash val="solid"/>
                  <a:headEnd type="none" w="sm" len="sm"/>
                  <a:tailEnd type="none" w="sm" len="sm"/>
                </a:ln>
                <a:blipFill rotWithShape="1">
                  <a:blip r:embed="rId5"/>
                </a:blipFill>
                <a:latin typeface="Arial" panose="020B0604020202020204" pitchFamily="34" charset="0"/>
                <a:ea typeface="Arial" panose="020B0604020202020204" pitchFamily="34" charset="0"/>
              </a:rPr>
              <a:t>Tiết 88:luyện tập ( trang 122</a:t>
            </a:r>
            <a:r>
              <a:rPr lang="en-US" sz="4400" b="1">
                <a:ln w="12700" cap="sq" cmpd="sng">
                  <a:solidFill>
                    <a:srgbClr val="FFFF00"/>
                  </a:solidFill>
                  <a:prstDash val="solid"/>
                  <a:headEnd type="none" w="sm" len="sm"/>
                  <a:tailEnd type="none" w="sm" len="sm"/>
                </a:ln>
                <a:blipFill rotWithShape="1">
                  <a:blip r:embed="rId5"/>
                </a:blipFill>
                <a:latin typeface="Arial" panose="020B0604020202020204" pitchFamily="34" charset="0"/>
                <a:ea typeface="Arial" panose="020B0604020202020204" pitchFamily="34" charset="0"/>
              </a:rPr>
              <a:t> )</a:t>
            </a:r>
          </a:p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5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8130"/>
          <p:cNvSpPr/>
          <p:nvPr/>
        </p:nvSpPr>
        <p:spPr>
          <a:xfrm>
            <a:off x="685800" y="1176020"/>
            <a:ext cx="786765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339850" y="1634490"/>
            <a:ext cx="628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19cm - 9cm+ 5 cm =</a:t>
            </a:r>
          </a:p>
        </p:txBody>
      </p:sp>
      <p:sp>
        <p:nvSpPr>
          <p:cNvPr id="48144" name="Text Box 48143"/>
          <p:cNvSpPr txBox="1"/>
          <p:nvPr/>
        </p:nvSpPr>
        <p:spPr>
          <a:xfrm>
            <a:off x="2667000" y="2667000"/>
            <a:ext cx="3897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623185" y="3487420"/>
            <a:ext cx="3897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0810" y="4433570"/>
            <a:ext cx="3897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cm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510790" y="3487420"/>
            <a:ext cx="609600" cy="60642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139" name="Oval 48138"/>
          <p:cNvSpPr/>
          <p:nvPr/>
        </p:nvSpPr>
        <p:spPr>
          <a:xfrm>
            <a:off x="685800" y="5562600"/>
            <a:ext cx="3436938" cy="9366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8142" name="Text Box 48141"/>
          <p:cNvSpPr txBox="1"/>
          <p:nvPr/>
        </p:nvSpPr>
        <p:spPr>
          <a:xfrm>
            <a:off x="533400" y="457200"/>
            <a:ext cx="822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r>
              <a:rPr sz="2800" b="1" i="1">
                <a:latin typeface=".VnTime" pitchFamily="34" charset="0"/>
              </a:rPr>
              <a:t>  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Hãy </a:t>
            </a:r>
            <a:r>
              <a:rPr lang="vi-V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chọn chữ cái trước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 câu trả lời đúng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44" grpId="0"/>
      <p:bldP spid="3" grpId="0"/>
      <p:bldP spid="4" grpId="0"/>
      <p:bldP spid="5" grpId="0" animBg="1"/>
      <p:bldP spid="48139" grpId="0" animBg="1"/>
      <p:bldP spid="48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315335" y="326390"/>
            <a:ext cx="3272790" cy="1349375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504825" y="2607945"/>
            <a:ext cx="628650" cy="685800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93215" y="2146300"/>
            <a:ext cx="7635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3 trang 122 vào vở trắng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93215" y="2900680"/>
            <a:ext cx="7101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vẽ đoạn thẳng có độ dài cho trước học vào 19h  thứ 3 ngày 14/4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nh de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3726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6"/>
          <p:cNvSpPr>
            <a:spLocks noTextEdit="1"/>
          </p:cNvSpPr>
          <p:nvPr/>
        </p:nvSpPr>
        <p:spPr>
          <a:xfrm>
            <a:off x="1676400" y="2311400"/>
            <a:ext cx="60198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THÂN ÁI CHÀO TẠM BIỆT !</a:t>
            </a:r>
          </a:p>
        </p:txBody>
      </p:sp>
      <p:pic>
        <p:nvPicPr>
          <p:cNvPr id="13316" name="Picture 7" descr="blum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953000"/>
            <a:ext cx="2895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7"/>
          <p:cNvSpPr txBox="1"/>
          <p:nvPr/>
        </p:nvSpPr>
        <p:spPr>
          <a:xfrm>
            <a:off x="228600" y="3987800"/>
            <a:ext cx="845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sz="3200" b="1" i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Chúc các em chăm ngoan học giỏi</a:t>
            </a:r>
            <a:endParaRPr sz="3200" b="1" i="1" dirty="0">
              <a:solidFill>
                <a:srgbClr val="FF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[IM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2124075" y="2276475"/>
            <a:ext cx="4752975" cy="1797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vi-VN" altLang="en-US" sz="3600">
                <a:ln w="381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KHỞI </a:t>
            </a:r>
            <a:r>
              <a:rPr lang="en-US" altLang="vi-VN" sz="3600">
                <a:ln w="381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</a:t>
            </a:r>
            <a:r>
              <a:rPr lang="vi-VN" altLang="en-US" sz="3600">
                <a:ln w="381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/>
          <p:nvPr/>
        </p:nvSpPr>
        <p:spPr>
          <a:xfrm>
            <a:off x="914400" y="304800"/>
            <a:ext cx="7620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sz="2800" b="1" u="sng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6"/>
          <p:cNvSpPr txBox="1"/>
          <p:nvPr/>
        </p:nvSpPr>
        <p:spPr>
          <a:xfrm>
            <a:off x="2270125" y="63563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73735" name="AutoShape 7"/>
          <p:cNvSpPr/>
          <p:nvPr/>
        </p:nvSpPr>
        <p:spPr>
          <a:xfrm>
            <a:off x="228600" y="212090"/>
            <a:ext cx="2209800" cy="838200"/>
          </a:xfrm>
          <a:prstGeom prst="cloudCallout">
            <a:avLst>
              <a:gd name="adj1" fmla="val -2370"/>
              <a:gd name="adj2" fmla="val 3657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6" name="Text Box 8"/>
          <p:cNvSpPr txBox="1"/>
          <p:nvPr/>
        </p:nvSpPr>
        <p:spPr>
          <a:xfrm>
            <a:off x="229235" y="1050290"/>
            <a:ext cx="8077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có  4 quả bóng xanh v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quả bóng đỏ.</a:t>
            </a:r>
          </a:p>
          <a:p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An có tất cả mấy quả bóng ?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287655" y="1109980"/>
            <a:ext cx="7597775" cy="490220"/>
          </a:xfrm>
          <a:prstGeom prst="flowChartProcess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05410" y="2011045"/>
            <a:ext cx="6102985" cy="609600"/>
          </a:xfrm>
          <a:prstGeom prst="flowChartProcess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8040" y="3971290"/>
            <a:ext cx="4658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54940" y="3248025"/>
            <a:ext cx="493776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Tóm tắt</a:t>
            </a:r>
            <a:endParaRPr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          : 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…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bóng xanh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          : 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…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bóng đỏ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tất cả : 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…</a:t>
            </a: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quả bóng?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05230" y="5030470"/>
            <a:ext cx="415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2870" y="1143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006600" y="4061460"/>
            <a:ext cx="56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5017770" y="1143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12620" y="4658995"/>
            <a:ext cx="54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5997258" y="3449003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3225" y="2200275"/>
            <a:ext cx="511175" cy="351155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34685" y="2200275"/>
            <a:ext cx="350520" cy="304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0410" y="2200275"/>
            <a:ext cx="561975" cy="401955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3180080" y="2077085"/>
            <a:ext cx="762000" cy="4279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5659755" y="2077085"/>
            <a:ext cx="762000" cy="4279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55165" y="4093845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12620" y="469138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763520" y="5857875"/>
            <a:ext cx="1407160" cy="247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07180" y="2505075"/>
            <a:ext cx="1407160" cy="247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6" grpId="0"/>
      <p:bldP spid="2" grpId="0" bldLvl="0" animBg="1"/>
      <p:bldP spid="2" grpId="1" animBg="1"/>
      <p:bldP spid="3" grpId="0" bldLvl="0" animBg="1"/>
      <p:bldP spid="3" grpId="1" bldLvl="0" animBg="1"/>
      <p:bldP spid="3" grpId="2" bldLvl="0" animBg="1"/>
      <p:bldP spid="3" grpId="3" animBg="1"/>
      <p:bldP spid="11" grpId="0"/>
      <p:bldP spid="16" grpId="0" animBg="1"/>
      <p:bldP spid="16" grpId="1" animBg="1"/>
      <p:bldP spid="17" grpId="0"/>
      <p:bldP spid="18" grpId="0" bldLvl="0" animBg="1"/>
      <p:bldP spid="18" grpId="1" animBg="1"/>
      <p:bldP spid="19" grpId="0"/>
      <p:bldP spid="20" grpId="0"/>
      <p:bldP spid="24" grpId="0" bldLvl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/>
          <p:nvPr/>
        </p:nvSpPr>
        <p:spPr>
          <a:xfrm>
            <a:off x="2270125" y="6356350"/>
            <a:ext cx="18473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000" dirty="0">
              <a:latin typeface="Verdana" panose="020B0604030504040204" pitchFamily="34" charset="0"/>
            </a:endParaRPr>
          </a:p>
        </p:txBody>
      </p:sp>
      <p:sp>
        <p:nvSpPr>
          <p:cNvPr id="73740" name="Text Box 12"/>
          <p:cNvSpPr txBox="1"/>
          <p:nvPr/>
        </p:nvSpPr>
        <p:spPr>
          <a:xfrm>
            <a:off x="93028" y="3355975"/>
            <a:ext cx="4538662" cy="206825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sz="2800" b="1" dirty="0">
                <a:solidFill>
                  <a:srgbClr val="3333CC"/>
                </a:solidFill>
                <a:latin typeface="Verdana" panose="020B0604030504040204" pitchFamily="34" charset="0"/>
              </a:rPr>
              <a:t>     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8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3741" name="Text Box 13"/>
          <p:cNvSpPr txBox="1"/>
          <p:nvPr/>
        </p:nvSpPr>
        <p:spPr>
          <a:xfrm>
            <a:off x="1062990" y="2448560"/>
            <a:ext cx="495046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0000FF"/>
                </a:solidFill>
              </a:rPr>
              <a:t>             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0" y="3428365"/>
            <a:ext cx="52832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= 9 ( quả bóng )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5" y="4068445"/>
            <a:ext cx="45974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9  quả bóng</a:t>
            </a:r>
          </a:p>
          <a:p>
            <a:r>
              <a:rPr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84605" y="2678430"/>
            <a:ext cx="5582285" cy="555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có tất cả số quả bóng l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9065" y="1709420"/>
            <a:ext cx="19494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u="sng" dirty="0">
                <a:solidFill>
                  <a:srgbClr val="CC00CC"/>
                </a:solidFill>
                <a:latin typeface="Arial" panose="020B0604020202020204" pitchFamily="34" charset="0"/>
              </a:rPr>
              <a:t>B</a:t>
            </a:r>
            <a:r>
              <a:rPr lang="en-US" altLang="zh-CN" sz="3200" b="1" u="sng" dirty="0">
                <a:solidFill>
                  <a:srgbClr val="CC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zh-CN" sz="3200" b="1" u="sng" dirty="0">
                <a:solidFill>
                  <a:srgbClr val="CC00CC"/>
                </a:solidFill>
                <a:latin typeface="Arial" panose="020B0604020202020204" pitchFamily="34" charset="0"/>
              </a:rPr>
              <a:t>i giải</a:t>
            </a:r>
            <a:endParaRPr lang="en-US" altLang="zh-CN" sz="3200" b="1" u="sng" dirty="0">
              <a:solidFill>
                <a:srgbClr val="CC00CC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74800" y="2664460"/>
            <a:ext cx="57492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quả bóng An có tất cả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6"/>
          <p:cNvSpPr txBox="1"/>
          <p:nvPr/>
        </p:nvSpPr>
        <p:spPr>
          <a:xfrm>
            <a:off x="2270125" y="63563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6146" name="Text Box 8"/>
          <p:cNvSpPr txBox="1"/>
          <p:nvPr/>
        </p:nvSpPr>
        <p:spPr>
          <a:xfrm>
            <a:off x="1374775" y="682625"/>
            <a:ext cx="7239000" cy="1210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 em có 5 bạn nam và 5 bạn nữ. Hỏi tổ em có tất cả mấy bạn?</a:t>
            </a:r>
          </a:p>
        </p:txBody>
      </p:sp>
      <p:sp>
        <p:nvSpPr>
          <p:cNvPr id="6" name="Text Box 12"/>
          <p:cNvSpPr txBox="1"/>
          <p:nvPr/>
        </p:nvSpPr>
        <p:spPr>
          <a:xfrm>
            <a:off x="457200" y="3124200"/>
            <a:ext cx="3581400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solidFill>
                  <a:srgbClr val="3333CC"/>
                </a:solidFill>
                <a:latin typeface="Verdana" panose="020B0604030504040204" pitchFamily="34" charset="0"/>
              </a:rPr>
              <a:t>      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zh-CN" sz="2800" b="1" u="sng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038600" y="3298825"/>
            <a:ext cx="53340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C00CC"/>
                </a:solidFill>
                <a:latin typeface="Verdana" panose="020B0604030504040204" pitchFamily="34" charset="0"/>
              </a:rPr>
              <a:t>             </a:t>
            </a:r>
            <a:endParaRPr lang="en-US" altLang="zh-CN" sz="2800" b="1" dirty="0">
              <a:solidFill>
                <a:srgbClr val="CC00CC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         </a:t>
            </a:r>
            <a:endParaRPr lang="en-US" altLang="zh-CN" sz="2800" b="1" dirty="0">
              <a:solidFill>
                <a:srgbClr val="CC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9" name="Pentagon 10"/>
          <p:cNvSpPr/>
          <p:nvPr/>
        </p:nvSpPr>
        <p:spPr>
          <a:xfrm>
            <a:off x="65405" y="97155"/>
            <a:ext cx="1483995" cy="659130"/>
          </a:xfrm>
          <a:prstGeom prst="homePlate">
            <a:avLst>
              <a:gd name="adj" fmla="val 49971"/>
            </a:avLst>
          </a:pr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r>
              <a:rPr lang="en-US" altLang="zh-CN" sz="3600" u="sng" dirty="0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  <a:r>
              <a:rPr lang="en-US" altLang="zh-CN" sz="3600" u="sng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zh-CN" sz="3600" u="sng" dirty="0">
                <a:solidFill>
                  <a:srgbClr val="FFFF00"/>
                </a:solidFill>
                <a:latin typeface="Arial" panose="020B0604020202020204" pitchFamily="34" charset="0"/>
              </a:rPr>
              <a:t>i 2</a:t>
            </a:r>
            <a:endParaRPr lang="en-US" altLang="zh-CN" sz="3600" u="sng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975" y="4351338"/>
            <a:ext cx="3759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5 + 5 = 10 ( bạn )</a:t>
            </a:r>
            <a:endParaRPr lang="en-US" altLang="zh-CN" sz="2800" b="1" dirty="0">
              <a:solidFill>
                <a:srgbClr val="CC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1638" y="3148013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u="sng" dirty="0">
                <a:solidFill>
                  <a:srgbClr val="CC00CC"/>
                </a:solidFill>
                <a:latin typeface="Arial" panose="020B0604020202020204" pitchFamily="34" charset="0"/>
              </a:rPr>
              <a:t>B</a:t>
            </a:r>
            <a:r>
              <a:rPr lang="en-US" altLang="zh-CN" sz="2800" b="1" u="sng" dirty="0">
                <a:solidFill>
                  <a:srgbClr val="CC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zh-CN" sz="2800" b="1" u="sng" dirty="0">
                <a:solidFill>
                  <a:srgbClr val="CC00CC"/>
                </a:solidFill>
                <a:latin typeface="Arial" panose="020B0604020202020204" pitchFamily="34" charset="0"/>
              </a:rPr>
              <a:t>i giải</a:t>
            </a:r>
            <a:endParaRPr lang="en-US" altLang="zh-CN" sz="2800" b="1" u="sng" dirty="0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892675"/>
            <a:ext cx="3743325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Đáp số: 10 bạn</a:t>
            </a:r>
          </a:p>
          <a:p>
            <a:pPr eaLnBrk="0" hangingPunct="0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CC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775" y="4219575"/>
            <a:ext cx="4289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         : 5 bạn nữ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88" y="4741545"/>
            <a:ext cx="4035425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: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775" y="3679825"/>
            <a:ext cx="4114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         : 5 bạn nam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110990" y="3671888"/>
            <a:ext cx="5043488" cy="6715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sz="2800" b="1" i="0" u="none" strike="noStrike" kern="1200" cap="none" spc="0" normalizeH="0" baseline="0" noProof="1">
                <a:solidFill>
                  <a:srgbClr val="CC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Tổ em có tất cả số bạn l</a:t>
            </a:r>
            <a:r>
              <a:rPr kumimoji="0" sz="2800" b="1" i="0" u="none" strike="noStrike" kern="1200" cap="none" spc="0" normalizeH="0" baseline="0" noProof="1">
                <a:solidFill>
                  <a:srgbClr val="CC00CC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rPr>
              <a:t>à</a:t>
            </a:r>
            <a:r>
              <a:rPr kumimoji="0" sz="2800" b="1" i="0" u="none" strike="noStrike" kern="1200" cap="none" spc="0" normalizeH="0" baseline="0" noProof="1">
                <a:solidFill>
                  <a:srgbClr val="CC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:</a:t>
            </a:r>
            <a:endParaRPr kumimoji="0" sz="2800" b="1" i="0" u="none" strike="noStrike" kern="1200" cap="none" spc="0" normalizeH="0" baseline="0" noProof="1">
              <a:solidFill>
                <a:srgbClr val="CC00CC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74775" y="762000"/>
            <a:ext cx="585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Tổ em có 5 bạn nam và 5 bạn nữ.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440170" y="762000"/>
            <a:ext cx="2548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Hỏi tổ em có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74775" y="1243330"/>
            <a:ext cx="28448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tất cả mấy bạn?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181350" y="1242695"/>
            <a:ext cx="13455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33345" y="1242695"/>
            <a:ext cx="3276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79060" y="1288415"/>
            <a:ext cx="13455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04950" y="1819275"/>
            <a:ext cx="685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3720" y="1271905"/>
            <a:ext cx="378460" cy="69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81350" y="1819275"/>
            <a:ext cx="533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90995" y="916940"/>
            <a:ext cx="395605" cy="302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traight Connector 29"/>
          <p:cNvCxnSpPr/>
          <p:nvPr/>
        </p:nvCxnSpPr>
        <p:spPr>
          <a:xfrm>
            <a:off x="3557905" y="1417320"/>
            <a:ext cx="395605" cy="302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traight Connector 30"/>
          <p:cNvCxnSpPr/>
          <p:nvPr/>
        </p:nvCxnSpPr>
        <p:spPr>
          <a:xfrm>
            <a:off x="2454275" y="1517015"/>
            <a:ext cx="395605" cy="302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Flowchart: Process 31"/>
          <p:cNvSpPr/>
          <p:nvPr/>
        </p:nvSpPr>
        <p:spPr>
          <a:xfrm>
            <a:off x="2397760" y="1338580"/>
            <a:ext cx="685800" cy="381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3708400" y="1378585"/>
            <a:ext cx="685800" cy="381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463040" y="1378585"/>
            <a:ext cx="934720" cy="49022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32735" y="807720"/>
            <a:ext cx="348615" cy="4114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92370" y="876935"/>
            <a:ext cx="348615" cy="4114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4100830" y="3679825"/>
            <a:ext cx="4758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bạn của tổ em có tất cả l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b="1" dirty="0">
                <a:solidFill>
                  <a:srgbClr val="CC00CC"/>
                </a:solidFill>
                <a:latin typeface="Arial" panose="020B0604020202020204" pitchFamily="34" charset="0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/>
      <p:bldP spid="6149" grpId="0" animBg="1"/>
      <p:bldP spid="13" grpId="0"/>
      <p:bldP spid="14" grpId="0"/>
      <p:bldP spid="15" grpId="0"/>
      <p:bldP spid="34" grpId="0"/>
      <p:bldP spid="36" grpId="0"/>
      <p:bldP spid="23" grpId="0" animBg="1"/>
      <p:bldP spid="23" grpId="1" animBg="1"/>
      <p:bldP spid="3" grpId="0"/>
      <p:bldP spid="5" grpId="0"/>
      <p:bldP spid="9" grpId="0"/>
      <p:bldP spid="32" grpId="0" animBg="1"/>
      <p:bldP spid="35" grpId="0" animBg="1"/>
      <p:bldP spid="39" grpId="0" animBg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[IM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2124075" y="2276475"/>
            <a:ext cx="4752975" cy="1797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altLang="vi-VN" sz="3600">
                <a:ln w="381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vi-VN" altLang="vi-VN" sz="3600">
                <a:ln w="381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Ư GIÃN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8" name="Text Box 26"/>
          <p:cNvSpPr txBox="1"/>
          <p:nvPr/>
        </p:nvSpPr>
        <p:spPr>
          <a:xfrm>
            <a:off x="313690" y="1202690"/>
            <a:ext cx="30486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 + 3cm = </a:t>
            </a:r>
          </a:p>
        </p:txBody>
      </p:sp>
      <p:sp>
        <p:nvSpPr>
          <p:cNvPr id="64539" name="Text Box 27"/>
          <p:cNvSpPr txBox="1"/>
          <p:nvPr/>
        </p:nvSpPr>
        <p:spPr>
          <a:xfrm>
            <a:off x="5425440" y="1156335"/>
            <a:ext cx="4404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 - 2cm = </a:t>
            </a:r>
          </a:p>
        </p:txBody>
      </p:sp>
      <p:sp>
        <p:nvSpPr>
          <p:cNvPr id="64540" name="Text Box 28"/>
          <p:cNvSpPr txBox="1"/>
          <p:nvPr/>
        </p:nvSpPr>
        <p:spPr>
          <a:xfrm>
            <a:off x="542925" y="25273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7cm + 1cm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1" name="Text Box 29"/>
          <p:cNvSpPr txBox="1"/>
          <p:nvPr/>
        </p:nvSpPr>
        <p:spPr>
          <a:xfrm>
            <a:off x="623888" y="3886200"/>
            <a:ext cx="297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8cm + 2cm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/>
          <p:nvPr/>
        </p:nvSpPr>
        <p:spPr>
          <a:xfrm>
            <a:off x="457200" y="5249863"/>
            <a:ext cx="3067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14cm + 5cm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5" name="Text Box 33"/>
          <p:cNvSpPr txBox="1"/>
          <p:nvPr/>
        </p:nvSpPr>
        <p:spPr>
          <a:xfrm>
            <a:off x="5046663" y="2479675"/>
            <a:ext cx="26717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 - 3cm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6" name="Text Box 34"/>
          <p:cNvSpPr txBox="1"/>
          <p:nvPr/>
        </p:nvSpPr>
        <p:spPr>
          <a:xfrm>
            <a:off x="5046663" y="3886200"/>
            <a:ext cx="28019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9cm - 4cm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Text Box 35"/>
          <p:cNvSpPr txBox="1"/>
          <p:nvPr/>
        </p:nvSpPr>
        <p:spPr>
          <a:xfrm>
            <a:off x="4724400" y="53340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17cm - 7cm =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36"/>
          <p:cNvSpPr/>
          <p:nvPr/>
        </p:nvSpPr>
        <p:spPr>
          <a:xfrm>
            <a:off x="3314700" y="26289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42"/>
          <p:cNvSpPr/>
          <p:nvPr/>
        </p:nvSpPr>
        <p:spPr>
          <a:xfrm>
            <a:off x="7772400" y="26670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43"/>
          <p:cNvSpPr/>
          <p:nvPr/>
        </p:nvSpPr>
        <p:spPr>
          <a:xfrm>
            <a:off x="3314700" y="3994150"/>
            <a:ext cx="11049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Rectangle 44"/>
          <p:cNvSpPr/>
          <p:nvPr/>
        </p:nvSpPr>
        <p:spPr>
          <a:xfrm>
            <a:off x="7772400" y="39624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45"/>
          <p:cNvSpPr/>
          <p:nvPr/>
        </p:nvSpPr>
        <p:spPr>
          <a:xfrm>
            <a:off x="3352800" y="5334000"/>
            <a:ext cx="11049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46"/>
          <p:cNvSpPr/>
          <p:nvPr/>
        </p:nvSpPr>
        <p:spPr>
          <a:xfrm>
            <a:off x="7743825" y="5357813"/>
            <a:ext cx="1095375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9" name="Text Box 47"/>
          <p:cNvSpPr txBox="1"/>
          <p:nvPr/>
        </p:nvSpPr>
        <p:spPr>
          <a:xfrm>
            <a:off x="3352800" y="247967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61" name="Text Box 49"/>
          <p:cNvSpPr txBox="1"/>
          <p:nvPr/>
        </p:nvSpPr>
        <p:spPr>
          <a:xfrm>
            <a:off x="3362325" y="389064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62" name="Text Box 50"/>
          <p:cNvSpPr txBox="1"/>
          <p:nvPr/>
        </p:nvSpPr>
        <p:spPr>
          <a:xfrm>
            <a:off x="3352800" y="525018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63" name="Text Box 51"/>
          <p:cNvSpPr txBox="1"/>
          <p:nvPr/>
        </p:nvSpPr>
        <p:spPr>
          <a:xfrm>
            <a:off x="7718425" y="241109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64" name="Text Box 52"/>
          <p:cNvSpPr txBox="1"/>
          <p:nvPr/>
        </p:nvSpPr>
        <p:spPr>
          <a:xfrm>
            <a:off x="7848600" y="38862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65" name="Text Box 53"/>
          <p:cNvSpPr txBox="1"/>
          <p:nvPr/>
        </p:nvSpPr>
        <p:spPr>
          <a:xfrm>
            <a:off x="7848600" y="53340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altLang="en-US" sz="9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4" name="Rectangle 1"/>
          <p:cNvSpPr/>
          <p:nvPr/>
        </p:nvSpPr>
        <p:spPr>
          <a:xfrm>
            <a:off x="1219200" y="381000"/>
            <a:ext cx="50673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4: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53435" y="1215390"/>
            <a:ext cx="1103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666490" y="1219200"/>
            <a:ext cx="791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914400" y="1282700"/>
            <a:ext cx="3048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329055"/>
            <a:ext cx="3048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741920" y="1093470"/>
            <a:ext cx="487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5562600" y="1219835"/>
            <a:ext cx="3048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1219835"/>
            <a:ext cx="3048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001000" y="1124585"/>
            <a:ext cx="7016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endParaRPr lang="en-US" sz="3200" dirty="0"/>
          </a:p>
        </p:txBody>
      </p:sp>
    </p:spTree>
  </p:cSld>
  <p:clrMapOvr>
    <a:masterClrMapping/>
  </p:clrMapOvr>
  <p:transition spd="slow"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/>
      <p:bldP spid="64539" grpId="0"/>
      <p:bldP spid="64540" grpId="0"/>
      <p:bldP spid="64541" grpId="0"/>
      <p:bldP spid="64544" grpId="0"/>
      <p:bldP spid="64545" grpId="0"/>
      <p:bldP spid="64546" grpId="0"/>
      <p:bldP spid="64547" grpId="0"/>
      <p:bldP spid="64559" grpId="0"/>
      <p:bldP spid="64561" grpId="0"/>
      <p:bldP spid="64562" grpId="0"/>
      <p:bldP spid="64563" grpId="0"/>
      <p:bldP spid="64564" grpId="0"/>
      <p:bldP spid="64565" grpId="0"/>
      <p:bldP spid="8214" grpId="0"/>
      <p:bldP spid="2" grpId="0"/>
      <p:bldP spid="3" grpId="0"/>
      <p:bldP spid="4" grpId="0" bldLvl="0" animBg="1"/>
      <p:bldP spid="4" grpId="1" animBg="1"/>
      <p:bldP spid="5" grpId="0" bldLvl="0" animBg="1"/>
      <p:bldP spid="5" grpId="1" animBg="1"/>
      <p:bldP spid="7" grpId="0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2057400" y="2895600"/>
            <a:ext cx="5396230" cy="152400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34" descr="[IMG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Terminator 6"/>
          <p:cNvSpPr/>
          <p:nvPr/>
        </p:nvSpPr>
        <p:spPr>
          <a:xfrm>
            <a:off x="2521585" y="2819400"/>
            <a:ext cx="4467225" cy="914400"/>
          </a:xfrm>
          <a:prstGeom prst="flowChartTermina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8129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Rectangle 48130"/>
          <p:cNvSpPr/>
          <p:nvPr/>
        </p:nvSpPr>
        <p:spPr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t> </a:t>
            </a:r>
          </a:p>
        </p:txBody>
      </p:sp>
      <p:sp>
        <p:nvSpPr>
          <p:cNvPr id="48132" name="16-Point Star 48131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133" name="16-Point Star 48132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48134" name="16-Point Star 48133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48135" name="16-Point Star 48134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8136" name="16-Point Star 48135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48137" name="16-Point Star 48136"/>
          <p:cNvSpPr/>
          <p:nvPr/>
        </p:nvSpPr>
        <p:spPr>
          <a:xfrm>
            <a:off x="38862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48138" name="Group 48137"/>
          <p:cNvGrpSpPr/>
          <p:nvPr/>
        </p:nvGrpSpPr>
        <p:grpSpPr>
          <a:xfrm>
            <a:off x="609600" y="5562600"/>
            <a:ext cx="3436938" cy="936625"/>
            <a:chOff x="912" y="2592"/>
            <a:chExt cx="3072" cy="960"/>
          </a:xfrm>
        </p:grpSpPr>
        <p:sp>
          <p:nvSpPr>
            <p:cNvPr id="48139" name="Oval 48138"/>
            <p:cNvSpPr/>
            <p:nvPr/>
          </p:nvSpPr>
          <p:spPr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Rectangle 48139"/>
            <p:cNvSpPr/>
            <p:nvPr/>
          </p:nvSpPr>
          <p:spPr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57500" lnSpcReduction="10000"/>
            </a:bodyPr>
            <a:lstStyle/>
            <a:p>
              <a:pPr algn="ctr"/>
              <a:r>
                <a:rPr lang="vi-VN" altLang="en-US" sz="3600" b="1" i="1">
                  <a:ln w="9525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.VnTime" pitchFamily="34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8141" name="Action Button: Return 48140">
            <a:hlinkClick r:id="rId8" action="ppaction://hlinksldjump">
              <a:snd r:embed="rId9" name="camera.wav"/>
            </a:hlinkClick>
          </p:cNvPr>
          <p:cNvSpPr/>
          <p:nvPr/>
        </p:nvSpPr>
        <p:spPr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Text Box 48141"/>
          <p:cNvSpPr txBox="1"/>
          <p:nvPr/>
        </p:nvSpPr>
        <p:spPr>
          <a:xfrm>
            <a:off x="533400" y="457200"/>
            <a:ext cx="822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r>
              <a:rPr sz="2800" b="1" i="1">
                <a:latin typeface=".VnTime" pitchFamily="34" charset="0"/>
              </a:rPr>
              <a:t>  </a:t>
            </a:r>
            <a:r>
              <a:rPr sz="3200" b="1" i="1">
                <a:latin typeface=".VnTime" pitchFamily="34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Hãy </a:t>
            </a:r>
            <a:r>
              <a:rPr lang="vi-V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chọn chữ cái trước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 câu trả lời đúng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4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/>
          <a:stretch>
            <a:fillRect/>
          </a:stretch>
        </p:blipFill>
        <p:spPr>
          <a:xfrm>
            <a:off x="7620000" y="6019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4" name="Text Box 48143"/>
          <p:cNvSpPr txBox="1"/>
          <p:nvPr/>
        </p:nvSpPr>
        <p:spPr>
          <a:xfrm>
            <a:off x="2667000" y="2667000"/>
            <a:ext cx="3897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8 quả táo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45" name="Text Box 48144"/>
          <p:cNvSpPr txBox="1"/>
          <p:nvPr/>
        </p:nvSpPr>
        <p:spPr>
          <a:xfrm>
            <a:off x="2667000" y="3124200"/>
            <a:ext cx="32473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13 quả táo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46" name="Text Box 48145"/>
          <p:cNvSpPr txBox="1"/>
          <p:nvPr/>
        </p:nvSpPr>
        <p:spPr>
          <a:xfrm>
            <a:off x="2667000" y="3657600"/>
            <a:ext cx="2944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b="1">
                <a:solidFill>
                  <a:srgbClr val="0000FF"/>
                </a:solidFill>
              </a:rPr>
              <a:t>  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12 quả táo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47" name="Oval 48146"/>
          <p:cNvSpPr/>
          <p:nvPr/>
        </p:nvSpPr>
        <p:spPr>
          <a:xfrm>
            <a:off x="2667000" y="3707765"/>
            <a:ext cx="59182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8148" name="16-Point Star 48147"/>
          <p:cNvSpPr/>
          <p:nvPr/>
        </p:nvSpPr>
        <p:spPr>
          <a:xfrm>
            <a:off x="38862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8149" name="Text Box 48148"/>
          <p:cNvSpPr txBox="1"/>
          <p:nvPr/>
        </p:nvSpPr>
        <p:spPr>
          <a:xfrm>
            <a:off x="1676400" y="1283335"/>
            <a:ext cx="59442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Nga có 10 quả táo, mẹ tặng thêm 2 quả táo nữa. số quả táo Nga có tất cả là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3"/>
                </p:tgtEl>
              </p:cMediaNode>
            </p:audio>
          </p:childTnLst>
        </p:cTn>
      </p:par>
    </p:tnLst>
    <p:bldLst>
      <p:bldP spid="48132" grpId="0" bldLvl="0" animBg="1"/>
      <p:bldP spid="48133" grpId="0" bldLvl="0" animBg="1"/>
      <p:bldP spid="48134" grpId="0" bldLvl="0" animBg="1"/>
      <p:bldP spid="48135" grpId="0" bldLvl="0" animBg="1"/>
      <p:bldP spid="48136" grpId="0" bldLvl="0" animBg="1"/>
      <p:bldP spid="48137" grpId="0" bldLvl="0" animBg="1"/>
      <p:bldP spid="48144" grpId="0"/>
      <p:bldP spid="48144" grpId="1"/>
      <p:bldP spid="48145" grpId="0"/>
      <p:bldP spid="48145" grpId="1"/>
      <p:bldP spid="48146" grpId="0"/>
      <p:bldP spid="48146" grpId="1"/>
      <p:bldP spid="48147" grpId="0" bldLvl="0" animBg="1"/>
      <p:bldP spid="48148" grpId="0" bldLvl="0" animBg="1"/>
      <p:bldP spid="48149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29</TotalTime>
  <Words>425</Words>
  <Application>Microsoft Office PowerPoint</Application>
  <PresentationFormat>On-screen Show (4:3)</PresentationFormat>
  <Paragraphs>103</Paragraphs>
  <Slides>12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196</cp:revision>
  <dcterms:created xsi:type="dcterms:W3CDTF">2020-04-07T03:58:00Z</dcterms:created>
  <dcterms:modified xsi:type="dcterms:W3CDTF">2020-04-15T02:55:25Z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1033-10.2.0.7646</vt:lpwstr>
  </property>
</Properties>
</file>